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0" r:id="rId3"/>
    <p:sldId id="284" r:id="rId4"/>
    <p:sldId id="279" r:id="rId5"/>
    <p:sldId id="286" r:id="rId6"/>
    <p:sldId id="281" r:id="rId7"/>
    <p:sldId id="287" r:id="rId8"/>
    <p:sldId id="288" r:id="rId9"/>
    <p:sldId id="289" r:id="rId10"/>
    <p:sldId id="290" r:id="rId11"/>
    <p:sldId id="282" r:id="rId12"/>
    <p:sldId id="283" r:id="rId13"/>
    <p:sldId id="285" r:id="rId14"/>
    <p:sldId id="270" r:id="rId15"/>
  </p:sldIdLst>
  <p:sldSz cx="11557000" cy="65024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黑体" panose="02010609060101010101" pitchFamily="49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710B053D-C409-412B-A0F3-84A2FE08BD25}">
          <p14:sldIdLst>
            <p14:sldId id="256"/>
          </p14:sldIdLst>
        </p14:section>
        <p14:section name="作品概述" id="{A9BA10CB-3B83-455B-8F79-FEE055491393}">
          <p14:sldIdLst>
            <p14:sldId id="280"/>
            <p14:sldId id="284"/>
          </p14:sldIdLst>
        </p14:section>
        <p14:section name="解决的主要问题" id="{0E31E83E-97E1-46B7-ADD0-BE67B7FC3D1A}">
          <p14:sldIdLst>
            <p14:sldId id="279"/>
            <p14:sldId id="286"/>
          </p14:sldIdLst>
        </p14:section>
        <p14:section name="技术实现方案" id="{E9D535F5-2681-4D60-AA4C-14566A2262FF}">
          <p14:sldIdLst>
            <p14:sldId id="281"/>
            <p14:sldId id="287"/>
            <p14:sldId id="288"/>
            <p14:sldId id="289"/>
            <p14:sldId id="290"/>
          </p14:sldIdLst>
        </p14:section>
        <p14:section name="数据使用情况" id="{0D66B91A-5945-42FA-BF04-72E348E35B38}">
          <p14:sldIdLst>
            <p14:sldId id="282"/>
          </p14:sldIdLst>
        </p14:section>
        <p14:section name="创新点及作品潜在价值" id="{4238F102-F91C-4D71-9DF8-346CEAB8B1B8}">
          <p14:sldIdLst>
            <p14:sldId id="283"/>
            <p14:sldId id="285"/>
          </p14:sldIdLst>
        </p14:section>
        <p14:section name="总结与致谢" id="{0DCF8BAD-6E81-4017-93B2-D7CAC7BE28CC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5053"/>
    <a:srgbClr val="C5B7A9"/>
    <a:srgbClr val="FFFFFF"/>
    <a:srgbClr val="635152"/>
    <a:srgbClr val="A77E87"/>
    <a:srgbClr val="BEB5B6"/>
    <a:srgbClr val="D9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64" y="128"/>
      </p:cViewPr>
      <p:guideLst>
        <p:guide orient="horz" pos="2148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470" y="1143000"/>
            <a:ext cx="5485061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66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0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849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97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076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456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887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89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7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83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B2A035FE-E511-AF52-B5B2-D857C6B0FE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6700" y="-25400"/>
            <a:ext cx="1247422" cy="7900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http://47.102.85.78:3000/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 rot="4320000">
            <a:off x="-1473682" y="-1712375"/>
            <a:ext cx="4462716" cy="4547304"/>
          </a:xfrm>
          <a:custGeom>
            <a:avLst/>
            <a:gdLst/>
            <a:ahLst/>
            <a:cxnLst/>
            <a:rect l="l" t="t" r="r" b="b"/>
            <a:pathLst>
              <a:path w="4462716" h="4547304">
                <a:moveTo>
                  <a:pt x="2598424" y="617897"/>
                </a:moveTo>
                <a:cubicBezTo>
                  <a:pt x="2598424" y="617897"/>
                  <a:pt x="3767220" y="0"/>
                  <a:pt x="4114959" y="1271182"/>
                </a:cubicBezTo>
                <a:cubicBezTo>
                  <a:pt x="4462716" y="2542365"/>
                  <a:pt x="4185805" y="3594720"/>
                  <a:pt x="3409809" y="4006651"/>
                </a:cubicBezTo>
                <a:cubicBezTo>
                  <a:pt x="2633830" y="4415358"/>
                  <a:pt x="1790238" y="4547303"/>
                  <a:pt x="895119" y="3749192"/>
                </a:cubicBezTo>
                <a:cubicBezTo>
                  <a:pt x="0" y="2947865"/>
                  <a:pt x="341307" y="2194808"/>
                  <a:pt x="1036785" y="1596222"/>
                </a:cubicBezTo>
                <a:cubicBezTo>
                  <a:pt x="1732280" y="994421"/>
                  <a:pt x="2598424" y="617897"/>
                  <a:pt x="2598424" y="617897"/>
                </a:cubicBezTo>
                <a:lnTo>
                  <a:pt x="2598424" y="617897"/>
                </a:lnTo>
                <a:close/>
              </a:path>
            </a:pathLst>
          </a:custGeom>
          <a:solidFill>
            <a:srgbClr val="C5B7A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 rot="3180000">
            <a:off x="8178009" y="3276011"/>
            <a:ext cx="3723919" cy="6029481"/>
          </a:xfrm>
          <a:custGeom>
            <a:avLst/>
            <a:gdLst/>
            <a:ahLst/>
            <a:cxnLst/>
            <a:rect l="l" t="t" r="r" b="b"/>
            <a:pathLst>
              <a:path w="3723919" h="6029481">
                <a:moveTo>
                  <a:pt x="417371" y="793458"/>
                </a:moveTo>
                <a:cubicBezTo>
                  <a:pt x="380521" y="857238"/>
                  <a:pt x="350636" y="924750"/>
                  <a:pt x="328224" y="994844"/>
                </a:cubicBezTo>
                <a:cubicBezTo>
                  <a:pt x="249114" y="1262705"/>
                  <a:pt x="240049" y="1546196"/>
                  <a:pt x="301885" y="1818510"/>
                </a:cubicBezTo>
                <a:cubicBezTo>
                  <a:pt x="351626" y="2017722"/>
                  <a:pt x="390850" y="2219383"/>
                  <a:pt x="419397" y="2422667"/>
                </a:cubicBezTo>
                <a:cubicBezTo>
                  <a:pt x="447762" y="2773078"/>
                  <a:pt x="345445" y="3119461"/>
                  <a:pt x="238064" y="3453761"/>
                </a:cubicBezTo>
                <a:cubicBezTo>
                  <a:pt x="101304" y="3878684"/>
                  <a:pt x="0" y="4280448"/>
                  <a:pt x="156008" y="4720475"/>
                </a:cubicBezTo>
                <a:cubicBezTo>
                  <a:pt x="496388" y="5681084"/>
                  <a:pt x="1776865" y="6029481"/>
                  <a:pt x="2650102" y="5618655"/>
                </a:cubicBezTo>
                <a:cubicBezTo>
                  <a:pt x="3581082" y="5184669"/>
                  <a:pt x="3723920" y="3971321"/>
                  <a:pt x="3697581" y="3061059"/>
                </a:cubicBezTo>
                <a:cubicBezTo>
                  <a:pt x="3671242" y="2270621"/>
                  <a:pt x="3567912" y="1196229"/>
                  <a:pt x="2929700" y="644433"/>
                </a:cubicBezTo>
                <a:cubicBezTo>
                  <a:pt x="2291487" y="92637"/>
                  <a:pt x="887420" y="0"/>
                  <a:pt x="417371" y="793458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60000">
            <a:off x="6985000" y="130810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5" name="Freeform 4"/>
          <p:cNvSpPr/>
          <p:nvPr/>
        </p:nvSpPr>
        <p:spPr>
          <a:xfrm rot="17160000">
            <a:off x="1764764" y="-3188107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A77E87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 rot="18180000">
            <a:off x="7284090" y="4372921"/>
            <a:ext cx="3347580" cy="5420772"/>
          </a:xfrm>
          <a:custGeom>
            <a:avLst/>
            <a:gdLst/>
            <a:ahLst/>
            <a:cxnLst/>
            <a:rect l="l" t="t" r="r" b="b"/>
            <a:pathLst>
              <a:path w="3347580" h="5420772">
                <a:moveTo>
                  <a:pt x="375191" y="713355"/>
                </a:moveTo>
                <a:cubicBezTo>
                  <a:pt x="342065" y="770696"/>
                  <a:pt x="315200" y="831392"/>
                  <a:pt x="295053" y="894410"/>
                </a:cubicBezTo>
                <a:cubicBezTo>
                  <a:pt x="223938" y="1135229"/>
                  <a:pt x="215789" y="1390100"/>
                  <a:pt x="271376" y="1634923"/>
                </a:cubicBezTo>
                <a:cubicBezTo>
                  <a:pt x="316090" y="1814022"/>
                  <a:pt x="351351" y="1995325"/>
                  <a:pt x="377013" y="2178086"/>
                </a:cubicBezTo>
                <a:cubicBezTo>
                  <a:pt x="402511" y="2493121"/>
                  <a:pt x="310534" y="2804535"/>
                  <a:pt x="214005" y="3105085"/>
                </a:cubicBezTo>
                <a:cubicBezTo>
                  <a:pt x="91066" y="3487110"/>
                  <a:pt x="0" y="3848314"/>
                  <a:pt x="140241" y="4243918"/>
                </a:cubicBezTo>
                <a:cubicBezTo>
                  <a:pt x="446223" y="5107548"/>
                  <a:pt x="1597295" y="5420772"/>
                  <a:pt x="2382282" y="5051421"/>
                </a:cubicBezTo>
                <a:cubicBezTo>
                  <a:pt x="3219177" y="4661249"/>
                  <a:pt x="3347580" y="3570395"/>
                  <a:pt x="3323903" y="2752029"/>
                </a:cubicBezTo>
                <a:cubicBezTo>
                  <a:pt x="3300226" y="2041390"/>
                  <a:pt x="3207339" y="1075464"/>
                  <a:pt x="2633624" y="579375"/>
                </a:cubicBezTo>
                <a:cubicBezTo>
                  <a:pt x="2059909" y="83286"/>
                  <a:pt x="797737" y="0"/>
                  <a:pt x="375191" y="713355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F4EAE5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2857500" y="3984577"/>
            <a:ext cx="5842000" cy="241300"/>
          </a:xfrm>
          <a:custGeom>
            <a:avLst/>
            <a:gdLst/>
            <a:ahLst/>
            <a:cxnLst/>
            <a:rect l="l" t="t" r="r" b="b"/>
            <a:pathLst>
              <a:path w="5842000" h="241300">
                <a:moveTo>
                  <a:pt x="0" y="0"/>
                </a:moveTo>
                <a:lnTo>
                  <a:pt x="5842000" y="0"/>
                </a:lnTo>
                <a:lnTo>
                  <a:pt x="5842000" y="241300"/>
                </a:lnTo>
                <a:lnTo>
                  <a:pt x="0" y="241300"/>
                </a:ln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>
              <a:solidFill>
                <a:srgbClr val="63515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6100" y="3939858"/>
            <a:ext cx="5384800" cy="30194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dist" latinLnBrk="1">
              <a:lnSpc>
                <a:spcPct val="116000"/>
              </a:lnSpc>
            </a:pPr>
            <a:r>
              <a:rPr lang="en-US" sz="1800" b="0" dirty="0">
                <a:solidFill>
                  <a:srgbClr val="D9D1CF"/>
                </a:solidFill>
                <a:latin typeface="等线" panose="02010600030101010101" charset="-122"/>
                <a:ea typeface="Kiona Regular" panose="00000500000000000000"/>
                <a:cs typeface="等线" panose="02010600030101010101" charset="-122"/>
              </a:rPr>
              <a:t>A </a:t>
            </a:r>
            <a:r>
              <a:rPr lang="en-US" sz="1800" b="0" dirty="0">
                <a:solidFill>
                  <a:srgbClr val="D9D1CF"/>
                </a:solidFill>
                <a:latin typeface="Arial" panose="020B0604020202020204" pitchFamily="34" charset="0"/>
                <a:ea typeface="Kiona Regular" panose="00000500000000000000"/>
                <a:cs typeface="Arial" panose="020B0604020202020204" pitchFamily="34" charset="0"/>
              </a:rPr>
              <a:t>C</a:t>
            </a:r>
            <a:r>
              <a:rPr lang="en-US" altLang="zh-CN" sz="1800" b="0" dirty="0">
                <a:solidFill>
                  <a:srgbClr val="D9D1CF"/>
                </a:solidFill>
                <a:latin typeface="Arial" panose="020B0604020202020204" pitchFamily="34" charset="0"/>
                <a:ea typeface="Kiona Regular" panose="00000500000000000000"/>
                <a:cs typeface="Arial" panose="020B0604020202020204" pitchFamily="34" charset="0"/>
              </a:rPr>
              <a:t>reative</a:t>
            </a:r>
            <a:r>
              <a:rPr lang="en-US" altLang="zh-CN" sz="1800" b="0" dirty="0">
                <a:solidFill>
                  <a:srgbClr val="D9D1CF"/>
                </a:solidFill>
                <a:latin typeface="等线" panose="02010600030101010101" charset="-122"/>
                <a:ea typeface="Kiona Regular" panose="00000500000000000000"/>
                <a:cs typeface="等线" panose="02010600030101010101" charset="-122"/>
              </a:rPr>
              <a:t> Website for </a:t>
            </a:r>
            <a:r>
              <a:rPr lang="en-US" altLang="zh-CN" dirty="0">
                <a:solidFill>
                  <a:srgbClr val="D9D1CF"/>
                </a:solidFill>
                <a:latin typeface="等线" panose="02010600030101010101" charset="-122"/>
                <a:ea typeface="Kiona Regular" panose="00000500000000000000"/>
                <a:cs typeface="等线" panose="02010600030101010101" charset="-122"/>
              </a:rPr>
              <a:t>Chinese </a:t>
            </a:r>
            <a:r>
              <a:rPr lang="en-US" altLang="zh-CN" sz="1800" b="0" dirty="0">
                <a:solidFill>
                  <a:srgbClr val="D9D1CF"/>
                </a:solidFill>
                <a:latin typeface="等线" panose="02010600030101010101" charset="-122"/>
                <a:ea typeface="Kiona Regular" panose="00000500000000000000"/>
                <a:cs typeface="等线" panose="02010600030101010101" charset="-122"/>
              </a:rPr>
              <a:t>Movies</a:t>
            </a:r>
            <a:endParaRPr lang="en-US" sz="11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Freeform 11"/>
          <p:cNvSpPr/>
          <p:nvPr/>
        </p:nvSpPr>
        <p:spPr>
          <a:xfrm rot="19320000">
            <a:off x="978070" y="958250"/>
            <a:ext cx="2696180" cy="2701438"/>
          </a:xfrm>
          <a:custGeom>
            <a:avLst/>
            <a:gdLst/>
            <a:ahLst/>
            <a:cxnLst/>
            <a:rect l="l" t="t" r="r" b="b"/>
            <a:pathLst>
              <a:path w="2696180" h="2701438">
                <a:moveTo>
                  <a:pt x="411190" y="736749"/>
                </a:moveTo>
                <a:cubicBezTo>
                  <a:pt x="411190" y="736749"/>
                  <a:pt x="1608339" y="0"/>
                  <a:pt x="2196498" y="768099"/>
                </a:cubicBezTo>
                <a:cubicBezTo>
                  <a:pt x="2696180" y="1421257"/>
                  <a:pt x="2238142" y="1604152"/>
                  <a:pt x="2040368" y="2116218"/>
                </a:cubicBezTo>
                <a:cubicBezTo>
                  <a:pt x="1816547" y="2701438"/>
                  <a:pt x="942105" y="2544682"/>
                  <a:pt x="796360" y="2016930"/>
                </a:cubicBezTo>
                <a:cubicBezTo>
                  <a:pt x="676655" y="1583239"/>
                  <a:pt x="395576" y="1499632"/>
                  <a:pt x="265455" y="1395133"/>
                </a:cubicBezTo>
                <a:cubicBezTo>
                  <a:pt x="249841" y="1384674"/>
                  <a:pt x="234227" y="1369005"/>
                  <a:pt x="223810" y="1353335"/>
                </a:cubicBezTo>
                <a:cubicBezTo>
                  <a:pt x="161359" y="1274959"/>
                  <a:pt x="0" y="992787"/>
                  <a:pt x="411190" y="736749"/>
                </a:cubicBezTo>
                <a:lnTo>
                  <a:pt x="411190" y="736749"/>
                </a:lnTo>
                <a:close/>
              </a:path>
            </a:pathLst>
          </a:custGeom>
          <a:solidFill>
            <a:srgbClr val="F3ECE6">
              <a:alpha val="56078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PA_文本框 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>
            <p:custDataLst>
              <p:tags r:id="rId1"/>
            </p:custDataLst>
          </p:nvPr>
        </p:nvSpPr>
        <p:spPr>
          <a:xfrm>
            <a:off x="2672522" y="2545213"/>
            <a:ext cx="62119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spc="600" dirty="0">
                <a:solidFill>
                  <a:srgbClr val="63515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一千零一夜</a:t>
            </a:r>
          </a:p>
        </p:txBody>
      </p:sp>
      <p:sp>
        <p:nvSpPr>
          <p:cNvPr id="16" name="PA_文本框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>
            <p:custDataLst>
              <p:tags r:id="rId2"/>
            </p:custDataLst>
          </p:nvPr>
        </p:nvSpPr>
        <p:spPr>
          <a:xfrm>
            <a:off x="2814971" y="2255455"/>
            <a:ext cx="592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ln w="0"/>
                <a:solidFill>
                  <a:srgbClr val="63515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上海图书馆开放数据竞赛（应用开发类）</a:t>
            </a:r>
          </a:p>
        </p:txBody>
      </p:sp>
      <p:sp>
        <p:nvSpPr>
          <p:cNvPr id="17" name="圆角矩形 1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4516935" y="4969786"/>
            <a:ext cx="1689316" cy="402957"/>
          </a:xfrm>
          <a:prstGeom prst="roundRect">
            <a:avLst>
              <a:gd name="adj" fmla="val 33908"/>
            </a:avLst>
          </a:prstGeom>
          <a:noFill/>
          <a:ln>
            <a:solidFill>
              <a:srgbClr val="63515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35152"/>
              </a:solidFill>
            </a:endParaRPr>
          </a:p>
        </p:txBody>
      </p:sp>
      <p:sp>
        <p:nvSpPr>
          <p:cNvPr id="18" name="文本框 17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4632968" y="4988966"/>
            <a:ext cx="1615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635152"/>
                </a:solidFill>
                <a:latin typeface="+mj-ea"/>
                <a:ea typeface="+mj-ea"/>
              </a:rPr>
              <a:t>开始→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45924135-B6BE-874A-9E09-E0DCE5ACED85}"/>
              </a:ext>
            </a:extLst>
          </p:cNvPr>
          <p:cNvSpPr txBox="1"/>
          <p:nvPr/>
        </p:nvSpPr>
        <p:spPr>
          <a:xfrm>
            <a:off x="381001" y="127000"/>
            <a:ext cx="1541495" cy="26718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6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人工智能技术</a:t>
            </a:r>
            <a:endParaRPr lang="en-US" sz="1600" b="1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B9793B9-9B44-8C03-EA2C-DC916E179510}"/>
              </a:ext>
            </a:extLst>
          </p:cNvPr>
          <p:cNvSpPr txBox="1"/>
          <p:nvPr/>
        </p:nvSpPr>
        <p:spPr>
          <a:xfrm>
            <a:off x="381001" y="474690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DAIN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模型⭐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4560997-B9CD-48AD-4C93-E3C63E97A53A}"/>
              </a:ext>
            </a:extLst>
          </p:cNvPr>
          <p:cNvSpPr txBox="1"/>
          <p:nvPr/>
        </p:nvSpPr>
        <p:spPr>
          <a:xfrm>
            <a:off x="381001" y="797381"/>
            <a:ext cx="2362200" cy="10541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DAIN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Depth-Aware Video Frame Interpolation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）模型的主要作用是用于视频帧插值，即通过在两个视频帧之间插入新的帧，以提高视频的帧率和平滑度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7C811-9E2D-FBF9-21DC-34F1198D7258}"/>
              </a:ext>
            </a:extLst>
          </p:cNvPr>
          <p:cNvSpPr txBox="1"/>
          <p:nvPr/>
        </p:nvSpPr>
        <p:spPr>
          <a:xfrm>
            <a:off x="3265237" y="494694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DeOldify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模型⭐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C9549B-4F17-5B64-41E5-918F9286B8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1916198"/>
            <a:ext cx="2349499" cy="16435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A6976B-E0C3-FC36-7547-F24741F45D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828" y="1851580"/>
            <a:ext cx="2465524" cy="1708177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EEA98D44-F19F-B883-8FE2-24E987CEC92A}"/>
              </a:ext>
            </a:extLst>
          </p:cNvPr>
          <p:cNvSpPr/>
          <p:nvPr/>
        </p:nvSpPr>
        <p:spPr>
          <a:xfrm>
            <a:off x="2859839" y="2712447"/>
            <a:ext cx="762000" cy="152400"/>
          </a:xfrm>
          <a:prstGeom prst="rightArrow">
            <a:avLst/>
          </a:prstGeom>
          <a:solidFill>
            <a:srgbClr val="C5B7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14108CB7-D4F0-1D54-963E-E8D2943BA7AA}"/>
              </a:ext>
            </a:extLst>
          </p:cNvPr>
          <p:cNvSpPr txBox="1"/>
          <p:nvPr/>
        </p:nvSpPr>
        <p:spPr>
          <a:xfrm>
            <a:off x="6309226" y="474690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RealSR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模型⭐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B85CDE4C-977C-0FEE-1AFB-0C4D6D71EEB1}"/>
              </a:ext>
            </a:extLst>
          </p:cNvPr>
          <p:cNvSpPr txBox="1"/>
          <p:nvPr/>
        </p:nvSpPr>
        <p:spPr>
          <a:xfrm>
            <a:off x="2875213" y="2336800"/>
            <a:ext cx="762000" cy="1972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老电影上色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B65ED562-0179-9C8D-E521-E6447A97606A}"/>
              </a:ext>
            </a:extLst>
          </p:cNvPr>
          <p:cNvSpPr txBox="1"/>
          <p:nvPr/>
        </p:nvSpPr>
        <p:spPr>
          <a:xfrm>
            <a:off x="3263900" y="817385"/>
            <a:ext cx="2362200" cy="62574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DeOldify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模型的主要作用是将黑白或老旧的图像转换为彩色和现代化的图像。它是一种图像复原技术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ECBAE41E-EFE5-4E09-AF9B-7849AD455AA4}"/>
              </a:ext>
            </a:extLst>
          </p:cNvPr>
          <p:cNvSpPr txBox="1"/>
          <p:nvPr/>
        </p:nvSpPr>
        <p:spPr>
          <a:xfrm>
            <a:off x="6309226" y="797381"/>
            <a:ext cx="2362200" cy="62574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RealSR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模型的主要作用是将低分辨率的图像提升到高分辨率，以改善图像的清晰度和细节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58044F2-14DF-6109-EB4C-6F121552E89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500" y="1839846"/>
            <a:ext cx="1981200" cy="1688789"/>
          </a:xfrm>
          <a:prstGeom prst="rect">
            <a:avLst/>
          </a:prstGeom>
        </p:spPr>
      </p:pic>
      <p:sp>
        <p:nvSpPr>
          <p:cNvPr id="30" name="TextBox 4">
            <a:extLst>
              <a:ext uri="{FF2B5EF4-FFF2-40B4-BE49-F238E27FC236}">
                <a16:creationId xmlns:a16="http://schemas.microsoft.com/office/drawing/2014/main" id="{9CD2F0B1-80DB-EA97-08C7-AF2A2AA8F65A}"/>
              </a:ext>
            </a:extLst>
          </p:cNvPr>
          <p:cNvSpPr txBox="1"/>
          <p:nvPr/>
        </p:nvSpPr>
        <p:spPr>
          <a:xfrm>
            <a:off x="6910805" y="1558965"/>
            <a:ext cx="1240590" cy="1972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老照片修复与上色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9F37747-D4B5-2AAD-E9C3-4525911263C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1" y="5047194"/>
            <a:ext cx="3794336" cy="1005916"/>
          </a:xfrm>
          <a:prstGeom prst="rect">
            <a:avLst/>
          </a:prstGeom>
        </p:spPr>
      </p:pic>
      <p:sp>
        <p:nvSpPr>
          <p:cNvPr id="33" name="TextBox 4">
            <a:extLst>
              <a:ext uri="{FF2B5EF4-FFF2-40B4-BE49-F238E27FC236}">
                <a16:creationId xmlns:a16="http://schemas.microsoft.com/office/drawing/2014/main" id="{7530BBB2-8DCC-3AF9-BE3E-F24C8E69978C}"/>
              </a:ext>
            </a:extLst>
          </p:cNvPr>
          <p:cNvSpPr txBox="1"/>
          <p:nvPr/>
        </p:nvSpPr>
        <p:spPr>
          <a:xfrm>
            <a:off x="412750" y="3945014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艺术风格转移⭐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D6D5B9E9-8216-A680-9CDA-935606D0A3E1}"/>
              </a:ext>
            </a:extLst>
          </p:cNvPr>
          <p:cNvSpPr txBox="1"/>
          <p:nvPr/>
        </p:nvSpPr>
        <p:spPr>
          <a:xfrm>
            <a:off x="412750" y="4281077"/>
            <a:ext cx="3581400" cy="62574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基于神经网络的艺术风格迁移模型，将一幅图像的艺术风格应用到另一幅图像上，从而创建具有不同艺术风格的图像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FF6F1E0-FB21-A1C1-6263-636B741B8CE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826" y="4861018"/>
            <a:ext cx="4122874" cy="1589542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AA4EBF33-5B51-A97B-2490-8A9CCEDE33AB}"/>
              </a:ext>
            </a:extLst>
          </p:cNvPr>
          <p:cNvSpPr txBox="1"/>
          <p:nvPr/>
        </p:nvSpPr>
        <p:spPr>
          <a:xfrm>
            <a:off x="4457700" y="3943732"/>
            <a:ext cx="1541495" cy="1969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生成电影海报⭐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C3502703-7E73-C049-5DB8-FED375CAEEF1}"/>
              </a:ext>
            </a:extLst>
          </p:cNvPr>
          <p:cNvSpPr txBox="1"/>
          <p:nvPr/>
        </p:nvSpPr>
        <p:spPr>
          <a:xfrm>
            <a:off x="4476750" y="4281077"/>
            <a:ext cx="3968750" cy="62574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stable diffusion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模型，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baseline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realisticVisionV20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，利用电影海报老照片训练了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lora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模型，并综合使用两个模型进行图生图</a:t>
            </a:r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220B85C1-49F9-BCE4-9900-C33902EFA46C}"/>
              </a:ext>
            </a:extLst>
          </p:cNvPr>
          <p:cNvSpPr txBox="1"/>
          <p:nvPr/>
        </p:nvSpPr>
        <p:spPr>
          <a:xfrm>
            <a:off x="9055100" y="945982"/>
            <a:ext cx="1676400" cy="1969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it-IT" altLang="zh-CN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Davinci</a:t>
            </a:r>
            <a:r>
              <a:rPr lang="en-US" altLang="zh-CN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&amp; </a:t>
            </a:r>
            <a:r>
              <a:rPr lang="it-IT" altLang="zh-CN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Dalle</a:t>
            </a:r>
            <a:r>
              <a:rPr lang="zh-CN" altLang="it-IT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模型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F5B1D611-5B60-036F-09FE-F1AB9B5A4FA9}"/>
              </a:ext>
            </a:extLst>
          </p:cNvPr>
          <p:cNvSpPr txBox="1"/>
          <p:nvPr/>
        </p:nvSpPr>
        <p:spPr>
          <a:xfrm>
            <a:off x="9047195" y="1305997"/>
            <a:ext cx="2362200" cy="148265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openai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的接口，利用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prompt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工程将</a:t>
            </a: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chatGPT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微调后形成智能机器人</a:t>
            </a: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movieGPT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，专业用于回答中国老电影相关的问题。在提供了</a:t>
            </a: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openai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API Key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之后，用户界面中可以设置使用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Davinci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模型聊天或者</a:t>
            </a: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Dalle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模型绘画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577FCCE-FBFB-4047-D781-7169D912A70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100" y="3574926"/>
            <a:ext cx="2389782" cy="934587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BA2E50FE-6730-15D2-324D-8F344807146D}"/>
              </a:ext>
            </a:extLst>
          </p:cNvPr>
          <p:cNvSpPr txBox="1"/>
          <p:nvPr/>
        </p:nvSpPr>
        <p:spPr>
          <a:xfrm>
            <a:off x="9436100" y="3251200"/>
            <a:ext cx="1905000" cy="1972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Chatgpt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prompt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5386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0">
            <a:off x="-1038860" y="-136652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6" name="Freeform 2"/>
          <p:cNvSpPr/>
          <p:nvPr/>
        </p:nvSpPr>
        <p:spPr>
          <a:xfrm rot="3540000">
            <a:off x="-438500" y="-185420"/>
            <a:ext cx="3504565" cy="3463925"/>
          </a:xfrm>
          <a:custGeom>
            <a:avLst/>
            <a:gdLst/>
            <a:ahLst/>
            <a:cxnLst/>
            <a:rect l="l" t="t" r="r" b="b"/>
            <a:pathLst>
              <a:path w="6234767" h="6241827">
                <a:moveTo>
                  <a:pt x="950854" y="1702300"/>
                </a:moveTo>
                <a:cubicBezTo>
                  <a:pt x="950854" y="1702300"/>
                  <a:pt x="3719196" y="0"/>
                  <a:pt x="5079280" y="1774736"/>
                </a:cubicBezTo>
                <a:cubicBezTo>
                  <a:pt x="6234767" y="3283894"/>
                  <a:pt x="5175581" y="3706484"/>
                  <a:pt x="4718237" y="4889642"/>
                </a:cubicBezTo>
                <a:cubicBezTo>
                  <a:pt x="4200664" y="6241826"/>
                  <a:pt x="2178567" y="5879632"/>
                  <a:pt x="1841538" y="4660232"/>
                </a:cubicBezTo>
                <a:cubicBezTo>
                  <a:pt x="1564729" y="3658165"/>
                  <a:pt x="914747" y="3464985"/>
                  <a:pt x="613850" y="3223535"/>
                </a:cubicBezTo>
                <a:cubicBezTo>
                  <a:pt x="577743" y="3199369"/>
                  <a:pt x="541637" y="3163163"/>
                  <a:pt x="517549" y="3126957"/>
                </a:cubicBezTo>
                <a:cubicBezTo>
                  <a:pt x="373135" y="2945867"/>
                  <a:pt x="0" y="2293891"/>
                  <a:pt x="950854" y="1702300"/>
                </a:cubicBezTo>
                <a:lnTo>
                  <a:pt x="950854" y="1702300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文本框 5"/>
          <p:cNvSpPr txBox="1"/>
          <p:nvPr/>
        </p:nvSpPr>
        <p:spPr>
          <a:xfrm>
            <a:off x="3700857" y="781762"/>
            <a:ext cx="4505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i="1" dirty="0">
                <a:solidFill>
                  <a:srgbClr val="665053"/>
                </a:solidFill>
                <a:latin typeface="黑体" panose="02010609060101010101" charset="-122"/>
                <a:ea typeface="黑体" panose="02010609060101010101" charset="-122"/>
              </a:rPr>
              <a:t>数据使用情况</a:t>
            </a:r>
          </a:p>
        </p:txBody>
      </p:sp>
      <p:sp>
        <p:nvSpPr>
          <p:cNvPr id="17" name="Freeform 3"/>
          <p:cNvSpPr/>
          <p:nvPr/>
        </p:nvSpPr>
        <p:spPr>
          <a:xfrm>
            <a:off x="669575" y="40005"/>
            <a:ext cx="3186430" cy="324485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A7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文本框 3"/>
          <p:cNvSpPr txBox="1"/>
          <p:nvPr/>
        </p:nvSpPr>
        <p:spPr>
          <a:xfrm>
            <a:off x="1445545" y="736600"/>
            <a:ext cx="28232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i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Freeform 3"/>
          <p:cNvSpPr/>
          <p:nvPr/>
        </p:nvSpPr>
        <p:spPr>
          <a:xfrm rot="6780000">
            <a:off x="-2973070" y="-222631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BA92282-EE0C-2CB0-92E2-63889B7CF933}"/>
              </a:ext>
            </a:extLst>
          </p:cNvPr>
          <p:cNvSpPr txBox="1"/>
          <p:nvPr/>
        </p:nvSpPr>
        <p:spPr>
          <a:xfrm>
            <a:off x="3915986" y="1727200"/>
            <a:ext cx="6241035" cy="234269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立足于上海图书馆提供的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老电影数据库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其中包括：</a:t>
            </a:r>
            <a:endParaRPr lang="en-US" altLang="zh-CN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电影元数据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4129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部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影人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5500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人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28650" lvl="1" indent="-171450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演员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4012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人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28650" lvl="1" indent="-171450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导演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915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人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28650" lvl="1" indent="-171450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编剧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272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人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影戏院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家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电影视频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154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段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照片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1740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张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28650" lvl="1" indent="-171450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588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张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电影剧照</a:t>
            </a:r>
            <a:endParaRPr lang="en-US" sz="1100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18FEF60-A293-AA50-C42C-75AE1B18F9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65100" y="5232195"/>
            <a:ext cx="3806890" cy="13831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E2837C-4114-7D85-C1EA-0CDC3EDCCC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100" y="2032000"/>
            <a:ext cx="3523885" cy="2362463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6A9F2703-EE18-4D80-393E-8F0E1B62C398}"/>
              </a:ext>
            </a:extLst>
          </p:cNvPr>
          <p:cNvSpPr txBox="1"/>
          <p:nvPr/>
        </p:nvSpPr>
        <p:spPr>
          <a:xfrm>
            <a:off x="7958269" y="1727200"/>
            <a:ext cx="1667653" cy="1972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mongoDB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数据文档示例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9CA929-F9F0-6E00-6D85-1D9E3AAE031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636" y="4946835"/>
            <a:ext cx="5778500" cy="1378039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CDB2535D-7B1A-B66A-C8D2-ACF382EE6E5A}"/>
              </a:ext>
            </a:extLst>
          </p:cNvPr>
          <p:cNvSpPr txBox="1"/>
          <p:nvPr/>
        </p:nvSpPr>
        <p:spPr>
          <a:xfrm>
            <a:off x="3949700" y="4695278"/>
            <a:ext cx="1667653" cy="1972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阿里云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OSS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云存储统计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41967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0">
            <a:off x="-1038860" y="-136652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6" name="Freeform 2"/>
          <p:cNvSpPr/>
          <p:nvPr/>
        </p:nvSpPr>
        <p:spPr>
          <a:xfrm rot="3540000">
            <a:off x="-438500" y="-185420"/>
            <a:ext cx="3504565" cy="3463925"/>
          </a:xfrm>
          <a:custGeom>
            <a:avLst/>
            <a:gdLst/>
            <a:ahLst/>
            <a:cxnLst/>
            <a:rect l="l" t="t" r="r" b="b"/>
            <a:pathLst>
              <a:path w="6234767" h="6241827">
                <a:moveTo>
                  <a:pt x="950854" y="1702300"/>
                </a:moveTo>
                <a:cubicBezTo>
                  <a:pt x="950854" y="1702300"/>
                  <a:pt x="3719196" y="0"/>
                  <a:pt x="5079280" y="1774736"/>
                </a:cubicBezTo>
                <a:cubicBezTo>
                  <a:pt x="6234767" y="3283894"/>
                  <a:pt x="5175581" y="3706484"/>
                  <a:pt x="4718237" y="4889642"/>
                </a:cubicBezTo>
                <a:cubicBezTo>
                  <a:pt x="4200664" y="6241826"/>
                  <a:pt x="2178567" y="5879632"/>
                  <a:pt x="1841538" y="4660232"/>
                </a:cubicBezTo>
                <a:cubicBezTo>
                  <a:pt x="1564729" y="3658165"/>
                  <a:pt x="914747" y="3464985"/>
                  <a:pt x="613850" y="3223535"/>
                </a:cubicBezTo>
                <a:cubicBezTo>
                  <a:pt x="577743" y="3199369"/>
                  <a:pt x="541637" y="3163163"/>
                  <a:pt x="517549" y="3126957"/>
                </a:cubicBezTo>
                <a:cubicBezTo>
                  <a:pt x="373135" y="2945867"/>
                  <a:pt x="0" y="2293891"/>
                  <a:pt x="950854" y="1702300"/>
                </a:cubicBezTo>
                <a:lnTo>
                  <a:pt x="950854" y="1702300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文本框 5"/>
          <p:cNvSpPr txBox="1"/>
          <p:nvPr/>
        </p:nvSpPr>
        <p:spPr>
          <a:xfrm>
            <a:off x="3700858" y="781762"/>
            <a:ext cx="6151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i="1" dirty="0">
                <a:solidFill>
                  <a:srgbClr val="665053"/>
                </a:solidFill>
                <a:latin typeface="黑体" panose="02010609060101010101" charset="-122"/>
                <a:ea typeface="黑体" panose="02010609060101010101" charset="-122"/>
              </a:rPr>
              <a:t>创新点与作品潜在价值</a:t>
            </a:r>
          </a:p>
        </p:txBody>
      </p:sp>
      <p:sp>
        <p:nvSpPr>
          <p:cNvPr id="17" name="Freeform 3"/>
          <p:cNvSpPr/>
          <p:nvPr/>
        </p:nvSpPr>
        <p:spPr>
          <a:xfrm>
            <a:off x="669575" y="40005"/>
            <a:ext cx="3186430" cy="324485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A7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文本框 3"/>
          <p:cNvSpPr txBox="1"/>
          <p:nvPr/>
        </p:nvSpPr>
        <p:spPr>
          <a:xfrm>
            <a:off x="1445545" y="736600"/>
            <a:ext cx="28232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i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Freeform 3"/>
          <p:cNvSpPr/>
          <p:nvPr/>
        </p:nvSpPr>
        <p:spPr>
          <a:xfrm rot="6780000">
            <a:off x="-2973070" y="-222631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19A2E37-73DB-A0D8-17C0-2B06DB48C7EB}"/>
              </a:ext>
            </a:extLst>
          </p:cNvPr>
          <p:cNvSpPr/>
          <p:nvPr/>
        </p:nvSpPr>
        <p:spPr>
          <a:xfrm rot="2700000">
            <a:off x="3978241" y="2048215"/>
            <a:ext cx="168275" cy="168275"/>
          </a:xfrm>
          <a:prstGeom prst="rect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BD35B-B447-BFBC-059A-B9A08FC2FAA0}"/>
              </a:ext>
            </a:extLst>
          </p:cNvPr>
          <p:cNvSpPr txBox="1"/>
          <p:nvPr/>
        </p:nvSpPr>
        <p:spPr>
          <a:xfrm>
            <a:off x="4272654" y="1958801"/>
            <a:ext cx="3628930" cy="10541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综合性数字人文研究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该项目融合了数字人文领域的多种技术和方法，将电影作为多通道媒介进行分析。这种综合性方法为电影研究带来了全新的视角，允许深入探讨电影制作、演员关系、情感表达等方面的问题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929B4D-ADC7-3B93-2296-3BC54E0D6CD2}"/>
              </a:ext>
            </a:extLst>
          </p:cNvPr>
          <p:cNvSpPr/>
          <p:nvPr/>
        </p:nvSpPr>
        <p:spPr>
          <a:xfrm rot="2700000">
            <a:off x="3974342" y="3218556"/>
            <a:ext cx="168275" cy="168275"/>
          </a:xfrm>
          <a:prstGeom prst="rect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51DDD94-3D02-361E-945F-4FFB3B1F2042}"/>
              </a:ext>
            </a:extLst>
          </p:cNvPr>
          <p:cNvSpPr txBox="1"/>
          <p:nvPr/>
        </p:nvSpPr>
        <p:spPr>
          <a:xfrm>
            <a:off x="4268755" y="3129142"/>
            <a:ext cx="3628930" cy="10541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规模化数据分析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处理了大规模的电影元数据，包括数千部电影、数千名演员、数百段视频等。这种规模化的数据处理和分析为电影研究提供了更为全面的视野，可以用于大规模趋势分析和历史演变研究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1BEC847-390F-6FE2-ACD6-B68AA41E226F}"/>
              </a:ext>
            </a:extLst>
          </p:cNvPr>
          <p:cNvSpPr/>
          <p:nvPr/>
        </p:nvSpPr>
        <p:spPr>
          <a:xfrm rot="2700000">
            <a:off x="4006092" y="4429203"/>
            <a:ext cx="168275" cy="168275"/>
          </a:xfrm>
          <a:prstGeom prst="rect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E7D365CA-9604-AE34-0BD9-EB13EC2F8856}"/>
              </a:ext>
            </a:extLst>
          </p:cNvPr>
          <p:cNvSpPr txBox="1"/>
          <p:nvPr/>
        </p:nvSpPr>
        <p:spPr>
          <a:xfrm>
            <a:off x="4300505" y="4339789"/>
            <a:ext cx="3628930" cy="10541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地理信息系统与历史重建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结合地理信息系统技术，该项目不仅提供了戏院数据的地理可视化，还将戏院事件与地理位置相结合，为研究人员提供了探讨电影与城市发展、文化地理等方面关联的机会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21B4EEC-58C4-831A-C1BF-FD161210178C}"/>
              </a:ext>
            </a:extLst>
          </p:cNvPr>
          <p:cNvSpPr/>
          <p:nvPr/>
        </p:nvSpPr>
        <p:spPr>
          <a:xfrm rot="2700000">
            <a:off x="8074887" y="2048215"/>
            <a:ext cx="168275" cy="168275"/>
          </a:xfrm>
          <a:prstGeom prst="rect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88879DF4-AAA4-3D18-563C-91294ECC0243}"/>
              </a:ext>
            </a:extLst>
          </p:cNvPr>
          <p:cNvSpPr txBox="1"/>
          <p:nvPr/>
        </p:nvSpPr>
        <p:spPr>
          <a:xfrm>
            <a:off x="8345888" y="1958801"/>
            <a:ext cx="3048000" cy="8399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情感分析和音视频处理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运用情感分析、音频频谱分析等技术，将电影情感元素进行了深入挖掘，为电影学领域的情感表达研究提供了新的数据和方法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7174FE7-12E4-84C8-3C2C-DC881024C38A}"/>
              </a:ext>
            </a:extLst>
          </p:cNvPr>
          <p:cNvSpPr/>
          <p:nvPr/>
        </p:nvSpPr>
        <p:spPr>
          <a:xfrm rot="2700000">
            <a:off x="8074887" y="3218556"/>
            <a:ext cx="168275" cy="168275"/>
          </a:xfrm>
          <a:prstGeom prst="rect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F129933E-CCF3-1619-CF02-BD1D2581FD6A}"/>
              </a:ext>
            </a:extLst>
          </p:cNvPr>
          <p:cNvSpPr txBox="1"/>
          <p:nvPr/>
        </p:nvSpPr>
        <p:spPr>
          <a:xfrm>
            <a:off x="8382264" y="3129142"/>
            <a:ext cx="3048000" cy="10541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知识图谱构建和创新互动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构建演员知识图谱不仅有助于电影学术研究，还创造了交互性体验，使用户能够与电影中的演员进行虚拟互动，为电影人物研究和传播提供了新途径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F36227F-D1E9-9348-7BAF-DCB8D41933F3}"/>
              </a:ext>
            </a:extLst>
          </p:cNvPr>
          <p:cNvSpPr/>
          <p:nvPr/>
        </p:nvSpPr>
        <p:spPr>
          <a:xfrm rot="2700000">
            <a:off x="8038511" y="4480155"/>
            <a:ext cx="168275" cy="168275"/>
          </a:xfrm>
          <a:prstGeom prst="rect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F40E7636-54E5-916E-3CF2-8483D934B6F7}"/>
              </a:ext>
            </a:extLst>
          </p:cNvPr>
          <p:cNvSpPr txBox="1"/>
          <p:nvPr/>
        </p:nvSpPr>
        <p:spPr>
          <a:xfrm>
            <a:off x="8345888" y="4390741"/>
            <a:ext cx="3048000" cy="10541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实验室的技术探索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尝试了复杂的技术应用，如图片风格迁移、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绘画和对话机器人等。这些探索推动了人工智能在数字人文领域的前沿应用，同时为创意产业提供了新的可能性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305E0D38-209E-7AC7-623F-0EAB0074E315}"/>
              </a:ext>
            </a:extLst>
          </p:cNvPr>
          <p:cNvSpPr/>
          <p:nvPr/>
        </p:nvSpPr>
        <p:spPr>
          <a:xfrm rot="9300000">
            <a:off x="-3236180" y="3183089"/>
            <a:ext cx="6581111" cy="6587169"/>
          </a:xfrm>
          <a:custGeom>
            <a:avLst/>
            <a:gdLst/>
            <a:ahLst/>
            <a:cxnLst/>
            <a:rect l="l" t="t" r="r" b="b"/>
            <a:pathLst>
              <a:path w="6581111" h="6587169">
                <a:moveTo>
                  <a:pt x="1003675" y="1796484"/>
                </a:moveTo>
                <a:cubicBezTo>
                  <a:pt x="1003675" y="1796484"/>
                  <a:pt x="3925799" y="0"/>
                  <a:pt x="5361436" y="1872928"/>
                </a:cubicBezTo>
                <a:cubicBezTo>
                  <a:pt x="6581111" y="3465583"/>
                  <a:pt x="5463086" y="3911554"/>
                  <a:pt x="4980337" y="5160172"/>
                </a:cubicBezTo>
                <a:cubicBezTo>
                  <a:pt x="4434012" y="6587169"/>
                  <a:pt x="2299587" y="6204936"/>
                  <a:pt x="1943837" y="4918070"/>
                </a:cubicBezTo>
                <a:cubicBezTo>
                  <a:pt x="1651650" y="3860561"/>
                  <a:pt x="965562" y="3656693"/>
                  <a:pt x="647950" y="3401884"/>
                </a:cubicBezTo>
                <a:cubicBezTo>
                  <a:pt x="609838" y="3376382"/>
                  <a:pt x="571725" y="3338173"/>
                  <a:pt x="546300" y="3299963"/>
                </a:cubicBezTo>
                <a:cubicBezTo>
                  <a:pt x="393863" y="3108854"/>
                  <a:pt x="0" y="2420807"/>
                  <a:pt x="1003675" y="1796484"/>
                </a:cubicBezTo>
                <a:lnTo>
                  <a:pt x="1003675" y="1796484"/>
                </a:lnTo>
                <a:close/>
              </a:path>
            </a:pathLst>
          </a:custGeom>
          <a:solidFill>
            <a:srgbClr val="A67E87">
              <a:alpha val="74117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0263128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1"/>
          <p:cNvSpPr/>
          <p:nvPr/>
        </p:nvSpPr>
        <p:spPr>
          <a:xfrm rot="4320000">
            <a:off x="-573348" y="-3304665"/>
            <a:ext cx="5116492" cy="5211154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5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980000">
            <a:off x="-1447800" y="-825500"/>
            <a:ext cx="3833502" cy="448256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55" name="Freeform 5"/>
          <p:cNvSpPr/>
          <p:nvPr/>
        </p:nvSpPr>
        <p:spPr>
          <a:xfrm>
            <a:off x="693057" y="2539845"/>
            <a:ext cx="553894" cy="92316"/>
          </a:xfrm>
          <a:custGeom>
            <a:avLst/>
            <a:gdLst/>
            <a:ahLst/>
            <a:cxnLst/>
            <a:rect l="l" t="t" r="r" b="b"/>
            <a:pathLst>
              <a:path w="553894" h="92316">
                <a:moveTo>
                  <a:pt x="0" y="0"/>
                </a:moveTo>
                <a:lnTo>
                  <a:pt x="553894" y="0"/>
                </a:lnTo>
                <a:lnTo>
                  <a:pt x="553894" y="92316"/>
                </a:lnTo>
                <a:lnTo>
                  <a:pt x="0" y="92316"/>
                </a:ln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Freeform 8"/>
          <p:cNvSpPr/>
          <p:nvPr/>
        </p:nvSpPr>
        <p:spPr>
          <a:xfrm rot="10380000">
            <a:off x="7199052" y="4289935"/>
            <a:ext cx="5116492" cy="5211154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9" name="Freeform 9"/>
          <p:cNvSpPr/>
          <p:nvPr/>
        </p:nvSpPr>
        <p:spPr>
          <a:xfrm rot="1800000">
            <a:off x="5920452" y="5067046"/>
            <a:ext cx="3155107" cy="3212388"/>
          </a:xfrm>
          <a:custGeom>
            <a:avLst/>
            <a:gdLst/>
            <a:ahLst/>
            <a:cxnLst/>
            <a:rect l="l" t="t" r="r" b="b"/>
            <a:pathLst>
              <a:path w="3155107" h="3212388">
                <a:moveTo>
                  <a:pt x="1837067" y="436506"/>
                </a:moveTo>
                <a:cubicBezTo>
                  <a:pt x="1837067" y="436506"/>
                  <a:pt x="2663397" y="0"/>
                  <a:pt x="2909246" y="898011"/>
                </a:cubicBezTo>
                <a:cubicBezTo>
                  <a:pt x="3155107" y="1796023"/>
                  <a:pt x="2959334" y="2539447"/>
                  <a:pt x="2410710" y="2830451"/>
                </a:cubicBezTo>
                <a:cubicBezTo>
                  <a:pt x="1862099" y="3119177"/>
                  <a:pt x="1265685" y="3212388"/>
                  <a:pt x="632843" y="2648572"/>
                </a:cubicBezTo>
                <a:cubicBezTo>
                  <a:pt x="0" y="2082484"/>
                  <a:pt x="241302" y="1550496"/>
                  <a:pt x="733000" y="1127632"/>
                </a:cubicBezTo>
                <a:cubicBezTo>
                  <a:pt x="1224710" y="702497"/>
                  <a:pt x="1837067" y="436506"/>
                  <a:pt x="1837067" y="436506"/>
                </a:cubicBezTo>
                <a:lnTo>
                  <a:pt x="1837067" y="436506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665053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grpSp>
        <p:nvGrpSpPr>
          <p:cNvPr id="2" name="object 42">
            <a:extLst>
              <a:ext uri="{FF2B5EF4-FFF2-40B4-BE49-F238E27FC236}">
                <a16:creationId xmlns:a16="http://schemas.microsoft.com/office/drawing/2014/main" id="{992C39A1-572F-343C-B9DD-5FE30E47370A}"/>
              </a:ext>
            </a:extLst>
          </p:cNvPr>
          <p:cNvGrpSpPr/>
          <p:nvPr/>
        </p:nvGrpSpPr>
        <p:grpSpPr>
          <a:xfrm>
            <a:off x="632414" y="3862288"/>
            <a:ext cx="4703445" cy="1347470"/>
            <a:chOff x="7193267" y="2473371"/>
            <a:chExt cx="4703445" cy="1347470"/>
          </a:xfrm>
        </p:grpSpPr>
        <p:sp>
          <p:nvSpPr>
            <p:cNvPr id="3" name="object 43">
              <a:extLst>
                <a:ext uri="{FF2B5EF4-FFF2-40B4-BE49-F238E27FC236}">
                  <a16:creationId xmlns:a16="http://schemas.microsoft.com/office/drawing/2014/main" id="{39E32A61-7630-EEEB-B0C5-C648EF1FF712}"/>
                </a:ext>
              </a:extLst>
            </p:cNvPr>
            <p:cNvSpPr/>
            <p:nvPr/>
          </p:nvSpPr>
          <p:spPr>
            <a:xfrm>
              <a:off x="7193267" y="2473371"/>
              <a:ext cx="4703087" cy="13473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object 44">
              <a:extLst>
                <a:ext uri="{FF2B5EF4-FFF2-40B4-BE49-F238E27FC236}">
                  <a16:creationId xmlns:a16="http://schemas.microsoft.com/office/drawing/2014/main" id="{88C7B6E5-4F07-9742-059B-E87CD3F4E42D}"/>
                </a:ext>
              </a:extLst>
            </p:cNvPr>
            <p:cNvSpPr/>
            <p:nvPr/>
          </p:nvSpPr>
          <p:spPr>
            <a:xfrm>
              <a:off x="7237475" y="2482596"/>
              <a:ext cx="4619625" cy="1272540"/>
            </a:xfrm>
            <a:custGeom>
              <a:avLst/>
              <a:gdLst/>
              <a:ahLst/>
              <a:cxnLst/>
              <a:rect l="l" t="t" r="r" b="b"/>
              <a:pathLst>
                <a:path w="4619625" h="1272539">
                  <a:moveTo>
                    <a:pt x="4619244" y="0"/>
                  </a:moveTo>
                  <a:lnTo>
                    <a:pt x="0" y="0"/>
                  </a:lnTo>
                  <a:lnTo>
                    <a:pt x="0" y="1272539"/>
                  </a:lnTo>
                  <a:lnTo>
                    <a:pt x="4619244" y="1272539"/>
                  </a:lnTo>
                  <a:lnTo>
                    <a:pt x="4619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object 45">
            <a:extLst>
              <a:ext uri="{FF2B5EF4-FFF2-40B4-BE49-F238E27FC236}">
                <a16:creationId xmlns:a16="http://schemas.microsoft.com/office/drawing/2014/main" id="{9C7F7C0A-F094-8E7E-EDB8-CB5C517387A2}"/>
              </a:ext>
            </a:extLst>
          </p:cNvPr>
          <p:cNvSpPr txBox="1"/>
          <p:nvPr/>
        </p:nvSpPr>
        <p:spPr>
          <a:xfrm>
            <a:off x="960976" y="4686980"/>
            <a:ext cx="83439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" marR="5080" indent="-10795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i="1" spc="-1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艺术家和创作者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6" name="object 46">
            <a:extLst>
              <a:ext uri="{FF2B5EF4-FFF2-40B4-BE49-F238E27FC236}">
                <a16:creationId xmlns:a16="http://schemas.microsoft.com/office/drawing/2014/main" id="{5F1E6A83-339E-608C-1454-24D5EFC9AE13}"/>
              </a:ext>
            </a:extLst>
          </p:cNvPr>
          <p:cNvSpPr txBox="1"/>
          <p:nvPr/>
        </p:nvSpPr>
        <p:spPr>
          <a:xfrm>
            <a:off x="2147278" y="3913001"/>
            <a:ext cx="3038475" cy="11753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ts val="1280"/>
              </a:lnSpc>
              <a:spcBef>
                <a:spcPts val="105"/>
              </a:spcBef>
              <a:tabLst>
                <a:tab pos="1753870" algn="l"/>
              </a:tabLst>
            </a:pPr>
            <a:r>
              <a:rPr lang="zh-CN" altLang="en-US" sz="2100" b="1" spc="-22" baseline="-31746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年龄</a:t>
            </a:r>
            <a:r>
              <a:rPr lang="en-US" altLang="zh-CN" sz="2100" b="1" spc="-22" baseline="-31746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:</a:t>
            </a:r>
            <a:r>
              <a:rPr lang="zh-CN" altLang="en-US" sz="2100" b="1" spc="52" baseline="-31746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2100" b="1" spc="-7" baseline="-31746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20-40</a:t>
            </a:r>
          </a:p>
          <a:p>
            <a:pPr marL="25400">
              <a:lnSpc>
                <a:spcPts val="1280"/>
              </a:lnSpc>
              <a:spcBef>
                <a:spcPts val="105"/>
              </a:spcBef>
              <a:tabLst>
                <a:tab pos="1753870" algn="l"/>
              </a:tabLst>
            </a:pPr>
            <a:endParaRPr lang="en-US" sz="2100" b="1" spc="-7" baseline="-31746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marL="25400">
              <a:lnSpc>
                <a:spcPts val="1280"/>
              </a:lnSpc>
              <a:spcBef>
                <a:spcPts val="105"/>
              </a:spcBef>
              <a:tabLst>
                <a:tab pos="1753870" algn="l"/>
              </a:tabLst>
            </a:pPr>
            <a:endParaRPr lang="en-US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800"/>
              </a:spcBef>
              <a:tabLst>
                <a:tab pos="1753870" algn="l"/>
              </a:tabLst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动机：寻找新的艺术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800"/>
              </a:spcBef>
              <a:tabLst>
                <a:tab pos="1753870" algn="l"/>
              </a:tabLst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创作方式和表达形式</a:t>
            </a:r>
            <a:endParaRPr lang="zh-CN" altLang="en-US" sz="2100" baseline="31746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7" name="object 78">
            <a:extLst>
              <a:ext uri="{FF2B5EF4-FFF2-40B4-BE49-F238E27FC236}">
                <a16:creationId xmlns:a16="http://schemas.microsoft.com/office/drawing/2014/main" id="{8E942DAD-44DA-98C4-E9DB-B8509F4206D4}"/>
              </a:ext>
            </a:extLst>
          </p:cNvPr>
          <p:cNvGrpSpPr/>
          <p:nvPr/>
        </p:nvGrpSpPr>
        <p:grpSpPr>
          <a:xfrm>
            <a:off x="618711" y="2740705"/>
            <a:ext cx="4721860" cy="1988185"/>
            <a:chOff x="7179564" y="1351788"/>
            <a:chExt cx="4721860" cy="1988185"/>
          </a:xfrm>
        </p:grpSpPr>
        <p:sp>
          <p:nvSpPr>
            <p:cNvPr id="8" name="object 79">
              <a:extLst>
                <a:ext uri="{FF2B5EF4-FFF2-40B4-BE49-F238E27FC236}">
                  <a16:creationId xmlns:a16="http://schemas.microsoft.com/office/drawing/2014/main" id="{2BE89F17-F87F-2BD4-1FA2-20D124DBD789}"/>
                </a:ext>
              </a:extLst>
            </p:cNvPr>
            <p:cNvSpPr/>
            <p:nvPr/>
          </p:nvSpPr>
          <p:spPr>
            <a:xfrm>
              <a:off x="7240524" y="2540508"/>
              <a:ext cx="1331214" cy="799338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bject 80">
              <a:extLst>
                <a:ext uri="{FF2B5EF4-FFF2-40B4-BE49-F238E27FC236}">
                  <a16:creationId xmlns:a16="http://schemas.microsoft.com/office/drawing/2014/main" id="{0AA1AF53-5FA6-F46C-7001-34A3156F18EE}"/>
                </a:ext>
              </a:extLst>
            </p:cNvPr>
            <p:cNvSpPr/>
            <p:nvPr/>
          </p:nvSpPr>
          <p:spPr>
            <a:xfrm>
              <a:off x="7179564" y="1391412"/>
              <a:ext cx="4721352" cy="12039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object 81">
              <a:extLst>
                <a:ext uri="{FF2B5EF4-FFF2-40B4-BE49-F238E27FC236}">
                  <a16:creationId xmlns:a16="http://schemas.microsoft.com/office/drawing/2014/main" id="{7C452862-6DD6-E6B4-C5E6-F154C372A6C6}"/>
                </a:ext>
              </a:extLst>
            </p:cNvPr>
            <p:cNvSpPr/>
            <p:nvPr/>
          </p:nvSpPr>
          <p:spPr>
            <a:xfrm>
              <a:off x="7232904" y="1418844"/>
              <a:ext cx="4619625" cy="1102360"/>
            </a:xfrm>
            <a:custGeom>
              <a:avLst/>
              <a:gdLst/>
              <a:ahLst/>
              <a:cxnLst/>
              <a:rect l="l" t="t" r="r" b="b"/>
              <a:pathLst>
                <a:path w="4619625" h="1102360">
                  <a:moveTo>
                    <a:pt x="4619244" y="0"/>
                  </a:moveTo>
                  <a:lnTo>
                    <a:pt x="0" y="0"/>
                  </a:lnTo>
                  <a:lnTo>
                    <a:pt x="0" y="1101852"/>
                  </a:lnTo>
                  <a:lnTo>
                    <a:pt x="4619244" y="1101852"/>
                  </a:lnTo>
                  <a:lnTo>
                    <a:pt x="4619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object 82">
              <a:extLst>
                <a:ext uri="{FF2B5EF4-FFF2-40B4-BE49-F238E27FC236}">
                  <a16:creationId xmlns:a16="http://schemas.microsoft.com/office/drawing/2014/main" id="{1F95B076-4C26-9978-C6F5-5E1383E2C218}"/>
                </a:ext>
              </a:extLst>
            </p:cNvPr>
            <p:cNvSpPr/>
            <p:nvPr/>
          </p:nvSpPr>
          <p:spPr>
            <a:xfrm>
              <a:off x="7226808" y="1351788"/>
              <a:ext cx="1332738" cy="825246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object 83">
            <a:extLst>
              <a:ext uri="{FF2B5EF4-FFF2-40B4-BE49-F238E27FC236}">
                <a16:creationId xmlns:a16="http://schemas.microsoft.com/office/drawing/2014/main" id="{40FA7C15-57C1-4A6A-3A19-D783E7742CBF}"/>
              </a:ext>
            </a:extLst>
          </p:cNvPr>
          <p:cNvSpPr txBox="1"/>
          <p:nvPr/>
        </p:nvSpPr>
        <p:spPr>
          <a:xfrm>
            <a:off x="644162" y="3488430"/>
            <a:ext cx="1362403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i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电影学者和</a:t>
            </a:r>
            <a:endParaRPr lang="en-US" altLang="zh-CN" sz="1400" b="1" i="1" spc="-5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marR="5715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i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研究人员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3" name="object 84">
            <a:extLst>
              <a:ext uri="{FF2B5EF4-FFF2-40B4-BE49-F238E27FC236}">
                <a16:creationId xmlns:a16="http://schemas.microsoft.com/office/drawing/2014/main" id="{F04CEC21-26FA-CC35-71E2-789D394803B6}"/>
              </a:ext>
            </a:extLst>
          </p:cNvPr>
          <p:cNvSpPr txBox="1"/>
          <p:nvPr/>
        </p:nvSpPr>
        <p:spPr>
          <a:xfrm>
            <a:off x="2181953" y="2752042"/>
            <a:ext cx="14757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b="1" spc="-1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年龄：</a:t>
            </a:r>
            <a:r>
              <a:rPr lang="en-US" sz="1400" b="1" spc="-1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30-50</a:t>
            </a:r>
            <a:r>
              <a:rPr sz="1400" b="1" spc="2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4" name="object 85">
            <a:extLst>
              <a:ext uri="{FF2B5EF4-FFF2-40B4-BE49-F238E27FC236}">
                <a16:creationId xmlns:a16="http://schemas.microsoft.com/office/drawing/2014/main" id="{4B651ECD-BCE8-86BE-F46E-45EC7DD38EB5}"/>
              </a:ext>
            </a:extLst>
          </p:cNvPr>
          <p:cNvSpPr txBox="1"/>
          <p:nvPr/>
        </p:nvSpPr>
        <p:spPr>
          <a:xfrm>
            <a:off x="3920583" y="2783504"/>
            <a:ext cx="1331595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i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“提供了一个多层次、多角度的电影研究平台”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" name="object 86">
            <a:extLst>
              <a:ext uri="{FF2B5EF4-FFF2-40B4-BE49-F238E27FC236}">
                <a16:creationId xmlns:a16="http://schemas.microsoft.com/office/drawing/2014/main" id="{A8CA2A29-6163-D4BE-4A40-8144C97ACA50}"/>
              </a:ext>
            </a:extLst>
          </p:cNvPr>
          <p:cNvSpPr txBox="1"/>
          <p:nvPr/>
        </p:nvSpPr>
        <p:spPr>
          <a:xfrm>
            <a:off x="2158458" y="3371921"/>
            <a:ext cx="30746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动机：学术研究</a:t>
            </a:r>
            <a:endParaRPr sz="2100" baseline="25793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17" name="object 88">
            <a:extLst>
              <a:ext uri="{FF2B5EF4-FFF2-40B4-BE49-F238E27FC236}">
                <a16:creationId xmlns:a16="http://schemas.microsoft.com/office/drawing/2014/main" id="{94B5A332-BE4C-F1DC-B815-856C40439559}"/>
              </a:ext>
            </a:extLst>
          </p:cNvPr>
          <p:cNvGrpSpPr/>
          <p:nvPr/>
        </p:nvGrpSpPr>
        <p:grpSpPr>
          <a:xfrm>
            <a:off x="623282" y="2757469"/>
            <a:ext cx="4721860" cy="3717290"/>
            <a:chOff x="7184135" y="1368552"/>
            <a:chExt cx="4721860" cy="3717290"/>
          </a:xfrm>
        </p:grpSpPr>
        <p:sp>
          <p:nvSpPr>
            <p:cNvPr id="18" name="object 89">
              <a:extLst>
                <a:ext uri="{FF2B5EF4-FFF2-40B4-BE49-F238E27FC236}">
                  <a16:creationId xmlns:a16="http://schemas.microsoft.com/office/drawing/2014/main" id="{5E84FD7B-C206-4E4C-4319-E3DBFB588CC0}"/>
                </a:ext>
              </a:extLst>
            </p:cNvPr>
            <p:cNvSpPr/>
            <p:nvPr/>
          </p:nvSpPr>
          <p:spPr>
            <a:xfrm>
              <a:off x="10378440" y="1368551"/>
              <a:ext cx="1463040" cy="1137285"/>
            </a:xfrm>
            <a:custGeom>
              <a:avLst/>
              <a:gdLst/>
              <a:ahLst/>
              <a:cxnLst/>
              <a:rect l="l" t="t" r="r" b="b"/>
              <a:pathLst>
                <a:path w="1463040" h="1137285">
                  <a:moveTo>
                    <a:pt x="367284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51816" y="133477"/>
                  </a:lnTo>
                  <a:lnTo>
                    <a:pt x="51816" y="51816"/>
                  </a:lnTo>
                  <a:lnTo>
                    <a:pt x="244856" y="51816"/>
                  </a:lnTo>
                  <a:lnTo>
                    <a:pt x="367284" y="0"/>
                  </a:lnTo>
                  <a:close/>
                </a:path>
                <a:path w="1463040" h="1137285">
                  <a:moveTo>
                    <a:pt x="1463040" y="982980"/>
                  </a:moveTo>
                  <a:lnTo>
                    <a:pt x="1411732" y="1004443"/>
                  </a:lnTo>
                  <a:lnTo>
                    <a:pt x="1411732" y="1085596"/>
                  </a:lnTo>
                  <a:lnTo>
                    <a:pt x="1218184" y="1085596"/>
                  </a:lnTo>
                  <a:lnTo>
                    <a:pt x="1095756" y="1136904"/>
                  </a:lnTo>
                  <a:lnTo>
                    <a:pt x="1463040" y="1136904"/>
                  </a:lnTo>
                  <a:lnTo>
                    <a:pt x="1463040" y="98298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bject 90">
              <a:extLst>
                <a:ext uri="{FF2B5EF4-FFF2-40B4-BE49-F238E27FC236}">
                  <a16:creationId xmlns:a16="http://schemas.microsoft.com/office/drawing/2014/main" id="{44FBC70D-F39C-21C3-E310-D07A29931C2F}"/>
                </a:ext>
              </a:extLst>
            </p:cNvPr>
            <p:cNvSpPr/>
            <p:nvPr/>
          </p:nvSpPr>
          <p:spPr>
            <a:xfrm>
              <a:off x="7184135" y="3782568"/>
              <a:ext cx="4721352" cy="13030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bject 91">
              <a:extLst>
                <a:ext uri="{FF2B5EF4-FFF2-40B4-BE49-F238E27FC236}">
                  <a16:creationId xmlns:a16="http://schemas.microsoft.com/office/drawing/2014/main" id="{922F4DEE-6B59-FF67-DE9A-61C924D341AE}"/>
                </a:ext>
              </a:extLst>
            </p:cNvPr>
            <p:cNvSpPr/>
            <p:nvPr/>
          </p:nvSpPr>
          <p:spPr>
            <a:xfrm>
              <a:off x="7237475" y="3810000"/>
              <a:ext cx="4619625" cy="1201420"/>
            </a:xfrm>
            <a:custGeom>
              <a:avLst/>
              <a:gdLst/>
              <a:ahLst/>
              <a:cxnLst/>
              <a:rect l="l" t="t" r="r" b="b"/>
              <a:pathLst>
                <a:path w="4619625" h="1201420">
                  <a:moveTo>
                    <a:pt x="4619244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4619244" y="1200912"/>
                  </a:lnTo>
                  <a:lnTo>
                    <a:pt x="4619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object 92">
            <a:extLst>
              <a:ext uri="{FF2B5EF4-FFF2-40B4-BE49-F238E27FC236}">
                <a16:creationId xmlns:a16="http://schemas.microsoft.com/office/drawing/2014/main" id="{9402C824-485B-5097-B915-A4EFD7800FF0}"/>
              </a:ext>
            </a:extLst>
          </p:cNvPr>
          <p:cNvSpPr txBox="1"/>
          <p:nvPr/>
        </p:nvSpPr>
        <p:spPr>
          <a:xfrm>
            <a:off x="960976" y="5953424"/>
            <a:ext cx="1030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57785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大众用户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3" name="object 94">
            <a:extLst>
              <a:ext uri="{FF2B5EF4-FFF2-40B4-BE49-F238E27FC236}">
                <a16:creationId xmlns:a16="http://schemas.microsoft.com/office/drawing/2014/main" id="{134D90AC-439C-F991-B260-7C698C80F8EE}"/>
              </a:ext>
            </a:extLst>
          </p:cNvPr>
          <p:cNvSpPr txBox="1"/>
          <p:nvPr/>
        </p:nvSpPr>
        <p:spPr>
          <a:xfrm>
            <a:off x="3968463" y="5291372"/>
            <a:ext cx="12363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“我学到了很多关于中国电影发展历程的知识”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24" name="object 95">
            <a:extLst>
              <a:ext uri="{FF2B5EF4-FFF2-40B4-BE49-F238E27FC236}">
                <a16:creationId xmlns:a16="http://schemas.microsoft.com/office/drawing/2014/main" id="{F8C56BB5-357A-E4B9-9B3C-C431EE108DD8}"/>
              </a:ext>
            </a:extLst>
          </p:cNvPr>
          <p:cNvGrpSpPr/>
          <p:nvPr/>
        </p:nvGrpSpPr>
        <p:grpSpPr>
          <a:xfrm>
            <a:off x="679670" y="5188249"/>
            <a:ext cx="4592320" cy="1190625"/>
            <a:chOff x="7240523" y="3799332"/>
            <a:chExt cx="4592320" cy="1190625"/>
          </a:xfrm>
        </p:grpSpPr>
        <p:sp>
          <p:nvSpPr>
            <p:cNvPr id="25" name="object 96">
              <a:extLst>
                <a:ext uri="{FF2B5EF4-FFF2-40B4-BE49-F238E27FC236}">
                  <a16:creationId xmlns:a16="http://schemas.microsoft.com/office/drawing/2014/main" id="{64F5DE47-1328-1225-514E-1B55AB85D505}"/>
                </a:ext>
              </a:extLst>
            </p:cNvPr>
            <p:cNvSpPr/>
            <p:nvPr/>
          </p:nvSpPr>
          <p:spPr>
            <a:xfrm>
              <a:off x="10340340" y="3832859"/>
              <a:ext cx="1492250" cy="1156970"/>
            </a:xfrm>
            <a:custGeom>
              <a:avLst/>
              <a:gdLst/>
              <a:ahLst/>
              <a:cxnLst/>
              <a:rect l="l" t="t" r="r" b="b"/>
              <a:pathLst>
                <a:path w="1492250" h="1156970">
                  <a:moveTo>
                    <a:pt x="367284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51816" y="133477"/>
                  </a:lnTo>
                  <a:lnTo>
                    <a:pt x="51816" y="51816"/>
                  </a:lnTo>
                  <a:lnTo>
                    <a:pt x="244856" y="51816"/>
                  </a:lnTo>
                  <a:lnTo>
                    <a:pt x="367284" y="0"/>
                  </a:lnTo>
                  <a:close/>
                </a:path>
                <a:path w="1492250" h="1156970">
                  <a:moveTo>
                    <a:pt x="1491996" y="1002792"/>
                  </a:moveTo>
                  <a:lnTo>
                    <a:pt x="1440688" y="1024255"/>
                  </a:lnTo>
                  <a:lnTo>
                    <a:pt x="1440688" y="1105408"/>
                  </a:lnTo>
                  <a:lnTo>
                    <a:pt x="1247140" y="1105408"/>
                  </a:lnTo>
                  <a:lnTo>
                    <a:pt x="1124712" y="1156716"/>
                  </a:lnTo>
                  <a:lnTo>
                    <a:pt x="1491996" y="1156716"/>
                  </a:lnTo>
                  <a:lnTo>
                    <a:pt x="1491996" y="1002792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object 97">
              <a:extLst>
                <a:ext uri="{FF2B5EF4-FFF2-40B4-BE49-F238E27FC236}">
                  <a16:creationId xmlns:a16="http://schemas.microsoft.com/office/drawing/2014/main" id="{C338F45E-1F51-2283-8187-65491C2CAD90}"/>
                </a:ext>
              </a:extLst>
            </p:cNvPr>
            <p:cNvSpPr/>
            <p:nvPr/>
          </p:nvSpPr>
          <p:spPr>
            <a:xfrm>
              <a:off x="7240523" y="3799332"/>
              <a:ext cx="1311402" cy="826769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TextBox 7">
            <a:extLst>
              <a:ext uri="{FF2B5EF4-FFF2-40B4-BE49-F238E27FC236}">
                <a16:creationId xmlns:a16="http://schemas.microsoft.com/office/drawing/2014/main" id="{420E0C55-6276-2E0E-DE89-7C6326FF8366}"/>
              </a:ext>
            </a:extLst>
          </p:cNvPr>
          <p:cNvSpPr txBox="1"/>
          <p:nvPr/>
        </p:nvSpPr>
        <p:spPr>
          <a:xfrm>
            <a:off x="618711" y="1868759"/>
            <a:ext cx="1633187" cy="53450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3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目标用户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bject 85">
            <a:extLst>
              <a:ext uri="{FF2B5EF4-FFF2-40B4-BE49-F238E27FC236}">
                <a16:creationId xmlns:a16="http://schemas.microsoft.com/office/drawing/2014/main" id="{F60E0FB0-011F-C81E-C6BB-144EC7D8D11D}"/>
              </a:ext>
            </a:extLst>
          </p:cNvPr>
          <p:cNvSpPr txBox="1"/>
          <p:nvPr/>
        </p:nvSpPr>
        <p:spPr>
          <a:xfrm>
            <a:off x="3907119" y="4011356"/>
            <a:ext cx="1331595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i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“让我可以在创作中尝试新的可能性，将电影艺术与人工智能的创意相结合”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9" name="object 46">
            <a:extLst>
              <a:ext uri="{FF2B5EF4-FFF2-40B4-BE49-F238E27FC236}">
                <a16:creationId xmlns:a16="http://schemas.microsoft.com/office/drawing/2014/main" id="{47AC730D-61CD-1586-DEBE-EF1FE087A546}"/>
              </a:ext>
            </a:extLst>
          </p:cNvPr>
          <p:cNvSpPr txBox="1"/>
          <p:nvPr/>
        </p:nvSpPr>
        <p:spPr>
          <a:xfrm>
            <a:off x="2114970" y="5200302"/>
            <a:ext cx="3038475" cy="11753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ts val="1280"/>
              </a:lnSpc>
              <a:spcBef>
                <a:spcPts val="105"/>
              </a:spcBef>
              <a:tabLst>
                <a:tab pos="1753870" algn="l"/>
              </a:tabLst>
            </a:pPr>
            <a:r>
              <a:rPr lang="zh-CN" altLang="en-US" sz="2100" b="1" spc="-22" baseline="-31746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年龄</a:t>
            </a:r>
            <a:r>
              <a:rPr lang="en-US" altLang="zh-CN" sz="2100" b="1" spc="-22" baseline="-31746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:</a:t>
            </a:r>
            <a:r>
              <a:rPr lang="zh-CN" altLang="en-US" sz="2100" b="1" spc="52" baseline="-31746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2100" b="1" spc="-7" baseline="-31746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20-40</a:t>
            </a:r>
          </a:p>
          <a:p>
            <a:pPr marL="25400">
              <a:lnSpc>
                <a:spcPts val="1280"/>
              </a:lnSpc>
              <a:spcBef>
                <a:spcPts val="105"/>
              </a:spcBef>
              <a:tabLst>
                <a:tab pos="1753870" algn="l"/>
              </a:tabLst>
            </a:pPr>
            <a:endParaRPr lang="en-US" sz="2100" b="1" spc="-7" baseline="-31746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marL="25400">
              <a:lnSpc>
                <a:spcPts val="1280"/>
              </a:lnSpc>
              <a:spcBef>
                <a:spcPts val="105"/>
              </a:spcBef>
              <a:tabLst>
                <a:tab pos="1753870" algn="l"/>
              </a:tabLst>
            </a:pPr>
            <a:endParaRPr lang="en-US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800"/>
              </a:spcBef>
              <a:tabLst>
                <a:tab pos="1753870" algn="l"/>
              </a:tabLst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动机：增长文化知识、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800"/>
              </a:spcBef>
              <a:tabLst>
                <a:tab pos="1753870" algn="l"/>
              </a:tabLst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了解电影历史</a:t>
            </a:r>
            <a:endParaRPr lang="zh-CN" altLang="en-US" sz="2100" baseline="31746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BFDB8470-2836-398D-A1F3-CB4FD9D27B57}"/>
              </a:ext>
            </a:extLst>
          </p:cNvPr>
          <p:cNvSpPr txBox="1"/>
          <p:nvPr/>
        </p:nvSpPr>
        <p:spPr>
          <a:xfrm>
            <a:off x="5778500" y="29600"/>
            <a:ext cx="2209800" cy="526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3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用户旅程图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C698B404-E5B0-75CC-8765-60C69DDA7E67}"/>
              </a:ext>
            </a:extLst>
          </p:cNvPr>
          <p:cNvSpPr txBox="1"/>
          <p:nvPr/>
        </p:nvSpPr>
        <p:spPr>
          <a:xfrm>
            <a:off x="5803900" y="731633"/>
            <a:ext cx="3628930" cy="298222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228600" indent="-228600" latinLnBrk="1">
              <a:lnSpc>
                <a:spcPct val="116000"/>
              </a:lnSpc>
              <a:buFont typeface="+mj-lt"/>
              <a:buAutoNum type="arabicPeriod"/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用户登陆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访问平台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latinLnBrk="1">
              <a:lnSpc>
                <a:spcPct val="116000"/>
              </a:lnSpc>
              <a:buFont typeface="+mj-lt"/>
              <a:buAutoNum type="arabicPeriod"/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浏览主页：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用户在主页上浏览不同模块的选项，如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戏院落成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共度喜忧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卧虎藏龙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时光筛影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en-US" altLang="zh-CN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latinLnBrk="1">
              <a:lnSpc>
                <a:spcPct val="116000"/>
              </a:lnSpc>
              <a:buFont typeface="+mj-lt"/>
              <a:buAutoNum type="arabicPeriod"/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选择模块： 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用户选择感兴趣的模块</a:t>
            </a:r>
            <a:endParaRPr lang="en-US" altLang="zh-CN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latinLnBrk="1">
              <a:lnSpc>
                <a:spcPct val="116000"/>
              </a:lnSpc>
              <a:buFont typeface="+mj-lt"/>
              <a:buAutoNum type="arabicPeriod"/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浏览内容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： 用户在选定的模块中浏览电影数据、图表、地图、影人关系等内容，以满足他们的研究或兴趣需求</a:t>
            </a:r>
            <a:endParaRPr lang="en-US" altLang="zh-CN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latinLnBrk="1">
              <a:lnSpc>
                <a:spcPct val="116000"/>
              </a:lnSpc>
              <a:buFont typeface="+mj-lt"/>
              <a:buAutoNum type="arabicPeriod"/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互动与分析： 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用户可以使用平台提供的分析工具，如情感分析、统计图表、知识图谱等，以更深入地了解电影信息</a:t>
            </a:r>
            <a:endParaRPr lang="en-US" altLang="zh-CN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latinLnBrk="1">
              <a:lnSpc>
                <a:spcPct val="116000"/>
              </a:lnSpc>
              <a:buFont typeface="+mj-lt"/>
              <a:buAutoNum type="arabicPeriod"/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艺术创作： 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艺术家或创作者可以使用平台的创意聊天应用、图片风格迁移等工具进行创作</a:t>
            </a:r>
            <a:endParaRPr lang="en-US" altLang="zh-CN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latinLnBrk="1">
              <a:lnSpc>
                <a:spcPct val="116000"/>
              </a:lnSpc>
              <a:buFont typeface="+mj-lt"/>
              <a:buAutoNum type="arabicPeriod"/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退出平台</a:t>
            </a:r>
            <a:endParaRPr lang="en-US" sz="1200" b="1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3397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reeform 1"/>
          <p:cNvSpPr/>
          <p:nvPr/>
        </p:nvSpPr>
        <p:spPr>
          <a:xfrm rot="7200000">
            <a:off x="6564723" y="4374462"/>
            <a:ext cx="6403283" cy="5607024"/>
          </a:xfrm>
          <a:custGeom>
            <a:avLst/>
            <a:gdLst/>
            <a:ahLst/>
            <a:cxnLst/>
            <a:rect l="l" t="t" r="r" b="b"/>
            <a:pathLst>
              <a:path w="6403283" h="5607024">
                <a:moveTo>
                  <a:pt x="976554" y="1529175"/>
                </a:moveTo>
                <a:cubicBezTo>
                  <a:pt x="976554" y="1529175"/>
                  <a:pt x="3819720" y="0"/>
                  <a:pt x="5216565" y="1594244"/>
                </a:cubicBezTo>
                <a:cubicBezTo>
                  <a:pt x="6403283" y="2949919"/>
                  <a:pt x="5315468" y="3329530"/>
                  <a:pt x="4845764" y="4392359"/>
                </a:cubicBezTo>
                <a:cubicBezTo>
                  <a:pt x="4314201" y="5607025"/>
                  <a:pt x="2237450" y="5281667"/>
                  <a:pt x="1891312" y="4186281"/>
                </a:cubicBezTo>
                <a:cubicBezTo>
                  <a:pt x="1607021" y="3286125"/>
                  <a:pt x="939471" y="3112592"/>
                  <a:pt x="630442" y="2895698"/>
                </a:cubicBezTo>
                <a:cubicBezTo>
                  <a:pt x="593359" y="2873990"/>
                  <a:pt x="556276" y="2841466"/>
                  <a:pt x="531538" y="2808942"/>
                </a:cubicBezTo>
                <a:cubicBezTo>
                  <a:pt x="383220" y="2646269"/>
                  <a:pt x="0" y="2060600"/>
                  <a:pt x="976554" y="1529175"/>
                </a:cubicBezTo>
                <a:lnTo>
                  <a:pt x="976554" y="1529175"/>
                </a:ln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3" name="Freeform 2"/>
          <p:cNvSpPr/>
          <p:nvPr/>
        </p:nvSpPr>
        <p:spPr>
          <a:xfrm>
            <a:off x="4964961" y="1806022"/>
            <a:ext cx="923848" cy="967925"/>
          </a:xfrm>
          <a:custGeom>
            <a:avLst/>
            <a:gdLst/>
            <a:ahLst/>
            <a:cxnLst/>
            <a:rect l="l" t="t" r="r" b="b"/>
            <a:pathLst>
              <a:path w="923848" h="967925">
                <a:moveTo>
                  <a:pt x="739" y="483963"/>
                </a:moveTo>
                <a:cubicBezTo>
                  <a:pt x="0" y="318706"/>
                  <a:pt x="87739" y="165685"/>
                  <a:pt x="230734" y="82843"/>
                </a:cubicBezTo>
                <a:cubicBezTo>
                  <a:pt x="373729" y="0"/>
                  <a:pt x="550119" y="0"/>
                  <a:pt x="693114" y="82843"/>
                </a:cubicBezTo>
                <a:cubicBezTo>
                  <a:pt x="836108" y="165685"/>
                  <a:pt x="923847" y="318706"/>
                  <a:pt x="923108" y="483963"/>
                </a:cubicBezTo>
                <a:cubicBezTo>
                  <a:pt x="923847" y="649219"/>
                  <a:pt x="836108" y="802240"/>
                  <a:pt x="693114" y="885083"/>
                </a:cubicBezTo>
                <a:cubicBezTo>
                  <a:pt x="550119" y="967925"/>
                  <a:pt x="373729" y="967925"/>
                  <a:pt x="230734" y="885083"/>
                </a:cubicBezTo>
                <a:cubicBezTo>
                  <a:pt x="87739" y="802240"/>
                  <a:pt x="0" y="649219"/>
                  <a:pt x="739" y="483963"/>
                </a:cubicBezTo>
                <a:close/>
              </a:path>
            </a:pathLst>
          </a:custGeom>
          <a:solidFill>
            <a:srgbClr val="E7DDD4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4" name="Freeform 3"/>
          <p:cNvSpPr/>
          <p:nvPr/>
        </p:nvSpPr>
        <p:spPr>
          <a:xfrm>
            <a:off x="-2579277" y="4158562"/>
            <a:ext cx="6403283" cy="5607024"/>
          </a:xfrm>
          <a:custGeom>
            <a:avLst/>
            <a:gdLst/>
            <a:ahLst/>
            <a:cxnLst/>
            <a:rect l="l" t="t" r="r" b="b"/>
            <a:pathLst>
              <a:path w="6403283" h="5607024">
                <a:moveTo>
                  <a:pt x="976554" y="1529175"/>
                </a:moveTo>
                <a:cubicBezTo>
                  <a:pt x="976554" y="1529175"/>
                  <a:pt x="3819720" y="0"/>
                  <a:pt x="5216565" y="1594244"/>
                </a:cubicBezTo>
                <a:cubicBezTo>
                  <a:pt x="6403283" y="2949919"/>
                  <a:pt x="5315468" y="3329530"/>
                  <a:pt x="4845764" y="4392359"/>
                </a:cubicBezTo>
                <a:cubicBezTo>
                  <a:pt x="4314201" y="5607025"/>
                  <a:pt x="2237450" y="5281667"/>
                  <a:pt x="1891312" y="4186281"/>
                </a:cubicBezTo>
                <a:cubicBezTo>
                  <a:pt x="1607021" y="3286125"/>
                  <a:pt x="939471" y="3112592"/>
                  <a:pt x="630442" y="2895698"/>
                </a:cubicBezTo>
                <a:cubicBezTo>
                  <a:pt x="593359" y="2873990"/>
                  <a:pt x="556276" y="2841466"/>
                  <a:pt x="531538" y="2808942"/>
                </a:cubicBezTo>
                <a:cubicBezTo>
                  <a:pt x="383220" y="2646269"/>
                  <a:pt x="0" y="2060600"/>
                  <a:pt x="976554" y="1529175"/>
                </a:cubicBezTo>
                <a:lnTo>
                  <a:pt x="976554" y="1529175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5" name="Freeform 4"/>
          <p:cNvSpPr/>
          <p:nvPr/>
        </p:nvSpPr>
        <p:spPr>
          <a:xfrm rot="480000">
            <a:off x="1731277" y="4233215"/>
            <a:ext cx="2018071" cy="2058786"/>
          </a:xfrm>
          <a:custGeom>
            <a:avLst/>
            <a:gdLst/>
            <a:ahLst/>
            <a:cxnLst/>
            <a:rect l="l" t="t" r="r" b="b"/>
            <a:pathLst>
              <a:path w="2018071" h="2058786">
                <a:moveTo>
                  <a:pt x="1175026" y="279752"/>
                </a:moveTo>
                <a:cubicBezTo>
                  <a:pt x="1175026" y="279752"/>
                  <a:pt x="1703563" y="0"/>
                  <a:pt x="1860813" y="575527"/>
                </a:cubicBezTo>
                <a:cubicBezTo>
                  <a:pt x="2018071" y="1151053"/>
                  <a:pt x="1892850" y="1627505"/>
                  <a:pt x="1541939" y="1814007"/>
                </a:cubicBezTo>
                <a:cubicBezTo>
                  <a:pt x="1191036" y="1999048"/>
                  <a:pt x="809558" y="2058786"/>
                  <a:pt x="404779" y="1697442"/>
                </a:cubicBezTo>
                <a:cubicBezTo>
                  <a:pt x="0" y="1334643"/>
                  <a:pt x="154342" y="993697"/>
                  <a:pt x="468841" y="722688"/>
                </a:cubicBezTo>
                <a:cubicBezTo>
                  <a:pt x="783349" y="450223"/>
                  <a:pt x="1175026" y="279752"/>
                  <a:pt x="1175026" y="279752"/>
                </a:cubicBezTo>
                <a:lnTo>
                  <a:pt x="1175026" y="279752"/>
                </a:lnTo>
                <a:close/>
              </a:path>
            </a:pathLst>
          </a:custGeom>
          <a:solidFill>
            <a:srgbClr val="E7DDD4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6" name="TextBox 5"/>
          <p:cNvSpPr txBox="1"/>
          <p:nvPr/>
        </p:nvSpPr>
        <p:spPr>
          <a:xfrm>
            <a:off x="1168399" y="1782563"/>
            <a:ext cx="5225453" cy="1249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7600" b="1" spc="200" dirty="0">
                <a:solidFill>
                  <a:srgbClr val="A67E87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THANKS</a:t>
            </a:r>
          </a:p>
        </p:txBody>
      </p:sp>
      <p:sp>
        <p:nvSpPr>
          <p:cNvPr id="237" name="TextBox 6"/>
          <p:cNvSpPr txBox="1"/>
          <p:nvPr/>
        </p:nvSpPr>
        <p:spPr>
          <a:xfrm>
            <a:off x="1168400" y="2763698"/>
            <a:ext cx="6915150" cy="15782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9600" b="1" dirty="0">
                <a:solidFill>
                  <a:srgbClr val="A67E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感    谢 </a:t>
            </a:r>
          </a:p>
        </p:txBody>
      </p:sp>
      <p:sp>
        <p:nvSpPr>
          <p:cNvPr id="240" name="Freeform 9"/>
          <p:cNvSpPr/>
          <p:nvPr/>
        </p:nvSpPr>
        <p:spPr>
          <a:xfrm>
            <a:off x="6234523" y="-2293038"/>
            <a:ext cx="6403283" cy="5607024"/>
          </a:xfrm>
          <a:custGeom>
            <a:avLst/>
            <a:gdLst/>
            <a:ahLst/>
            <a:cxnLst/>
            <a:rect l="l" t="t" r="r" b="b"/>
            <a:pathLst>
              <a:path w="6403283" h="5607024">
                <a:moveTo>
                  <a:pt x="976554" y="1529175"/>
                </a:moveTo>
                <a:cubicBezTo>
                  <a:pt x="976554" y="1529175"/>
                  <a:pt x="3819720" y="0"/>
                  <a:pt x="5216565" y="1594244"/>
                </a:cubicBezTo>
                <a:cubicBezTo>
                  <a:pt x="6403283" y="2949919"/>
                  <a:pt x="5315468" y="3329530"/>
                  <a:pt x="4845764" y="4392359"/>
                </a:cubicBezTo>
                <a:cubicBezTo>
                  <a:pt x="4314201" y="5607025"/>
                  <a:pt x="2237450" y="5281667"/>
                  <a:pt x="1891312" y="4186281"/>
                </a:cubicBezTo>
                <a:cubicBezTo>
                  <a:pt x="1607021" y="3286125"/>
                  <a:pt x="939471" y="3112592"/>
                  <a:pt x="630442" y="2895698"/>
                </a:cubicBezTo>
                <a:cubicBezTo>
                  <a:pt x="593359" y="2873990"/>
                  <a:pt x="556276" y="2841466"/>
                  <a:pt x="531538" y="2808942"/>
                </a:cubicBezTo>
                <a:cubicBezTo>
                  <a:pt x="383220" y="2646269"/>
                  <a:pt x="0" y="2060600"/>
                  <a:pt x="976554" y="1529175"/>
                </a:cubicBezTo>
                <a:lnTo>
                  <a:pt x="976554" y="1529175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41" name="Freeform 10"/>
          <p:cNvSpPr/>
          <p:nvPr/>
        </p:nvSpPr>
        <p:spPr>
          <a:xfrm rot="1500000">
            <a:off x="8754194" y="1980243"/>
            <a:ext cx="3497311" cy="5685997"/>
          </a:xfrm>
          <a:custGeom>
            <a:avLst/>
            <a:gdLst/>
            <a:ahLst/>
            <a:cxnLst/>
            <a:rect l="l" t="t" r="r" b="b"/>
            <a:pathLst>
              <a:path w="3497311" h="5685997">
                <a:moveTo>
                  <a:pt x="391973" y="748258"/>
                </a:moveTo>
                <a:cubicBezTo>
                  <a:pt x="357366" y="808404"/>
                  <a:pt x="329299" y="872070"/>
                  <a:pt x="308251" y="938171"/>
                </a:cubicBezTo>
                <a:cubicBezTo>
                  <a:pt x="233955" y="1190773"/>
                  <a:pt x="225441" y="1458114"/>
                  <a:pt x="283515" y="1714915"/>
                </a:cubicBezTo>
                <a:cubicBezTo>
                  <a:pt x="330229" y="1902778"/>
                  <a:pt x="367066" y="2092951"/>
                  <a:pt x="393876" y="2284655"/>
                </a:cubicBezTo>
                <a:cubicBezTo>
                  <a:pt x="420515" y="2615103"/>
                  <a:pt x="324424" y="2941754"/>
                  <a:pt x="223577" y="3257010"/>
                </a:cubicBezTo>
                <a:cubicBezTo>
                  <a:pt x="95139" y="3657726"/>
                  <a:pt x="0" y="4036603"/>
                  <a:pt x="146514" y="4451563"/>
                </a:cubicBezTo>
                <a:cubicBezTo>
                  <a:pt x="466182" y="5357448"/>
                  <a:pt x="1668739" y="5685998"/>
                  <a:pt x="2488838" y="5298575"/>
                </a:cubicBezTo>
                <a:cubicBezTo>
                  <a:pt x="3363165" y="4889312"/>
                  <a:pt x="3497311" y="3745086"/>
                  <a:pt x="3472575" y="2886679"/>
                </a:cubicBezTo>
                <a:cubicBezTo>
                  <a:pt x="3447839" y="2141270"/>
                  <a:pt x="3350798" y="1128084"/>
                  <a:pt x="2751422" y="607722"/>
                </a:cubicBezTo>
                <a:cubicBezTo>
                  <a:pt x="2152045" y="87361"/>
                  <a:pt x="833418" y="0"/>
                  <a:pt x="391973" y="74825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E7DDD4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24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6210300" y="723900"/>
            <a:ext cx="6120054" cy="714569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0">
            <a:off x="-1038860" y="-136652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6" name="Freeform 2"/>
          <p:cNvSpPr/>
          <p:nvPr/>
        </p:nvSpPr>
        <p:spPr>
          <a:xfrm rot="3540000">
            <a:off x="-438500" y="-185420"/>
            <a:ext cx="3504565" cy="3463925"/>
          </a:xfrm>
          <a:custGeom>
            <a:avLst/>
            <a:gdLst/>
            <a:ahLst/>
            <a:cxnLst/>
            <a:rect l="l" t="t" r="r" b="b"/>
            <a:pathLst>
              <a:path w="6234767" h="6241827">
                <a:moveTo>
                  <a:pt x="950854" y="1702300"/>
                </a:moveTo>
                <a:cubicBezTo>
                  <a:pt x="950854" y="1702300"/>
                  <a:pt x="3719196" y="0"/>
                  <a:pt x="5079280" y="1774736"/>
                </a:cubicBezTo>
                <a:cubicBezTo>
                  <a:pt x="6234767" y="3283894"/>
                  <a:pt x="5175581" y="3706484"/>
                  <a:pt x="4718237" y="4889642"/>
                </a:cubicBezTo>
                <a:cubicBezTo>
                  <a:pt x="4200664" y="6241826"/>
                  <a:pt x="2178567" y="5879632"/>
                  <a:pt x="1841538" y="4660232"/>
                </a:cubicBezTo>
                <a:cubicBezTo>
                  <a:pt x="1564729" y="3658165"/>
                  <a:pt x="914747" y="3464985"/>
                  <a:pt x="613850" y="3223535"/>
                </a:cubicBezTo>
                <a:cubicBezTo>
                  <a:pt x="577743" y="3199369"/>
                  <a:pt x="541637" y="3163163"/>
                  <a:pt x="517549" y="3126957"/>
                </a:cubicBezTo>
                <a:cubicBezTo>
                  <a:pt x="373135" y="2945867"/>
                  <a:pt x="0" y="2293891"/>
                  <a:pt x="950854" y="1702300"/>
                </a:cubicBezTo>
                <a:lnTo>
                  <a:pt x="950854" y="1702300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文本框 5"/>
          <p:cNvSpPr txBox="1"/>
          <p:nvPr/>
        </p:nvSpPr>
        <p:spPr>
          <a:xfrm>
            <a:off x="3700857" y="781762"/>
            <a:ext cx="2517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i="1" dirty="0">
                <a:solidFill>
                  <a:srgbClr val="665053"/>
                </a:solidFill>
                <a:latin typeface="黑体" panose="02010609060101010101" charset="-122"/>
                <a:ea typeface="黑体" panose="02010609060101010101" charset="-122"/>
              </a:rPr>
              <a:t>作品概述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3870420" y="1392676"/>
            <a:ext cx="6632480" cy="53950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76000"/>
              </a:lnSpc>
            </a:pPr>
            <a:r>
              <a:rPr lang="zh-CN" altLang="en-US" sz="2400" dirty="0">
                <a:solidFill>
                  <a:srgbClr val="665053"/>
                </a:solidFill>
                <a:latin typeface="黑体" panose="02010609060101010101" charset="-122"/>
                <a:ea typeface="黑体" panose="02010609060101010101" charset="-122"/>
              </a:rPr>
              <a:t>网站访问：</a:t>
            </a:r>
            <a:r>
              <a:rPr lang="en-US" altLang="zh-CN" sz="2400" dirty="0">
                <a:solidFill>
                  <a:srgbClr val="665053"/>
                </a:solidFill>
                <a:latin typeface="黑体" panose="02010609060101010101" charset="-122"/>
                <a:ea typeface="黑体" panose="02010609060101010101" charset="-122"/>
                <a:hlinkClick r:id="rId4"/>
              </a:rPr>
              <a:t>http://47.102.85.78:3000</a:t>
            </a:r>
            <a:r>
              <a:rPr lang="en-US" altLang="zh-CN" sz="2400" dirty="0">
                <a:solidFill>
                  <a:srgbClr val="665053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endParaRPr lang="en-US" sz="2400" b="0" dirty="0">
              <a:solidFill>
                <a:srgbClr val="66505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669575" y="40005"/>
            <a:ext cx="3186430" cy="324485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A7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文本框 3"/>
          <p:cNvSpPr txBox="1"/>
          <p:nvPr/>
        </p:nvSpPr>
        <p:spPr>
          <a:xfrm>
            <a:off x="1445545" y="736600"/>
            <a:ext cx="28232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i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Freeform 3"/>
          <p:cNvSpPr/>
          <p:nvPr/>
        </p:nvSpPr>
        <p:spPr>
          <a:xfrm rot="6780000">
            <a:off x="-2973070" y="-222631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D07CC0-29D8-680E-0009-B79429B62E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4" y="5232403"/>
            <a:ext cx="2286358" cy="127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E532C4-6F6C-C514-D5B2-FABBE7FFC6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703" y="5232403"/>
            <a:ext cx="2286358" cy="12700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E3C0515-AB3D-4B6A-FD3E-6792AAFF7C5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102" y="5232403"/>
            <a:ext cx="2286357" cy="127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F94D8D4-6981-034B-AA14-B016F065DF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1500" y="5232401"/>
            <a:ext cx="2286356" cy="12699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8CEE176-7A76-D67E-5A63-84EFABE8CDE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898" y="5232407"/>
            <a:ext cx="2286356" cy="1269999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E04C9200-37CD-0520-4F44-AC6F4B91DA07}"/>
              </a:ext>
            </a:extLst>
          </p:cNvPr>
          <p:cNvSpPr txBox="1"/>
          <p:nvPr/>
        </p:nvSpPr>
        <p:spPr>
          <a:xfrm>
            <a:off x="3870420" y="2485901"/>
            <a:ext cx="6241035" cy="170001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数字技术和人工智能技术为电影研究提供了新视野。电影的多媒介，也为数字人文研究的新路径提供了诸多可以尝试的创新方向。</a:t>
            </a:r>
            <a:endParaRPr lang="en-US" altLang="zh-CN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6000"/>
              </a:lnSpc>
            </a:pPr>
            <a:endParaRPr lang="en-US" altLang="zh-CN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衡量电影的单位是“部”，而一部电影又是由一个个电影片段组成，电影片段有台词、画面、演员等等。将一部部电影打散、重组、聚类、统计、生成，利用最先进的技术，探索上世纪中国电影的发展之路。基于这种的数字人文视野，我们试图在宏观的电影信息洪流中明察秋毫，为反思中国电影实践，推动中国电影学术创新、公众知识普及等搭建了一个中国电影数字平台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一千零一夜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sz="1100" dirty="0"/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537B829A-0060-8404-DF53-F6D4CE04AA0A}"/>
              </a:ext>
            </a:extLst>
          </p:cNvPr>
          <p:cNvSpPr txBox="1"/>
          <p:nvPr/>
        </p:nvSpPr>
        <p:spPr>
          <a:xfrm>
            <a:off x="3875407" y="2065409"/>
            <a:ext cx="6322193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关键词：情感分析、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QGIS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、知识图谱、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web3D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Stable Diffusion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、风格迁移、</a:t>
            </a:r>
            <a:r>
              <a:rPr lang="en-US" altLang="zh-CN" sz="1200" b="1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chatGPT</a:t>
            </a:r>
            <a:endParaRPr lang="en-US" sz="1100" b="1" dirty="0"/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278C0DB3-A50F-EB4E-EB3F-70A807F0260D}"/>
              </a:ext>
            </a:extLst>
          </p:cNvPr>
          <p:cNvSpPr txBox="1"/>
          <p:nvPr/>
        </p:nvSpPr>
        <p:spPr>
          <a:xfrm>
            <a:off x="1051120" y="5003800"/>
            <a:ext cx="308725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首页</a:t>
            </a:r>
            <a:endParaRPr lang="en-US" sz="1100" dirty="0"/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7676195B-F57E-E808-2A5A-E0DD9B073362}"/>
              </a:ext>
            </a:extLst>
          </p:cNvPr>
          <p:cNvSpPr txBox="1"/>
          <p:nvPr/>
        </p:nvSpPr>
        <p:spPr>
          <a:xfrm>
            <a:off x="5412930" y="5003800"/>
            <a:ext cx="691257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共度喜忧</a:t>
            </a:r>
            <a:endParaRPr lang="en-US" sz="1100" dirty="0"/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94A73284-A5C0-0AF6-6990-2039866E7277}"/>
              </a:ext>
            </a:extLst>
          </p:cNvPr>
          <p:cNvSpPr txBox="1"/>
          <p:nvPr/>
        </p:nvSpPr>
        <p:spPr>
          <a:xfrm>
            <a:off x="3040759" y="5003800"/>
            <a:ext cx="691257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戏院落成</a:t>
            </a:r>
            <a:endParaRPr lang="en-US" sz="1100" dirty="0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BD3D1C70-BDFC-CFB6-CC2B-BDD06B20BDEA}"/>
              </a:ext>
            </a:extLst>
          </p:cNvPr>
          <p:cNvSpPr txBox="1"/>
          <p:nvPr/>
        </p:nvSpPr>
        <p:spPr>
          <a:xfrm>
            <a:off x="7785101" y="5003800"/>
            <a:ext cx="691257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卧虎藏龙</a:t>
            </a:r>
            <a:endParaRPr lang="en-US" sz="1100" dirty="0"/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C2DEFB51-7986-0267-D994-0E302185D368}"/>
              </a:ext>
            </a:extLst>
          </p:cNvPr>
          <p:cNvSpPr txBox="1"/>
          <p:nvPr/>
        </p:nvSpPr>
        <p:spPr>
          <a:xfrm>
            <a:off x="10157271" y="5003800"/>
            <a:ext cx="691257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时光筛影</a:t>
            </a:r>
            <a:endParaRPr lang="en-US" sz="1100" dirty="0"/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4CC646D1-627B-73C4-E439-01B17E4AE27C}"/>
              </a:ext>
            </a:extLst>
          </p:cNvPr>
          <p:cNvSpPr txBox="1"/>
          <p:nvPr/>
        </p:nvSpPr>
        <p:spPr>
          <a:xfrm>
            <a:off x="3856005" y="4372378"/>
            <a:ext cx="6322193" cy="26718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6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一千零一夜，一天一个故事，一天一个世界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669301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9"/>
          <p:cNvSpPr txBox="1"/>
          <p:nvPr/>
        </p:nvSpPr>
        <p:spPr>
          <a:xfrm>
            <a:off x="898712" y="1218405"/>
            <a:ext cx="1898276" cy="14720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71450" indent="-171450" algn="l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8+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en-US" altLang="zh-CN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35+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功能点</a:t>
            </a:r>
            <a:endParaRPr lang="en-US" altLang="zh-CN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10+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6+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交互式统计图表</a:t>
            </a:r>
            <a:endParaRPr lang="en-US" altLang="zh-CN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多媒体展示、多交互模式</a:t>
            </a:r>
            <a:endParaRPr lang="en-US" altLang="zh-CN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latinLnBrk="1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页面互联</a:t>
            </a:r>
            <a:endParaRPr lang="en-US" altLang="zh-CN" sz="1200" b="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latinLnBrk="1">
              <a:lnSpc>
                <a:spcPct val="116000"/>
              </a:lnSpc>
            </a:pPr>
            <a:endParaRPr lang="en-US" sz="1200" b="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Freeform 10"/>
          <p:cNvSpPr/>
          <p:nvPr/>
        </p:nvSpPr>
        <p:spPr>
          <a:xfrm>
            <a:off x="898712" y="998726"/>
            <a:ext cx="609600" cy="88900"/>
          </a:xfrm>
          <a:custGeom>
            <a:avLst/>
            <a:gdLst/>
            <a:ahLst/>
            <a:cxnLst/>
            <a:rect l="l" t="t" r="r" b="b"/>
            <a:pathLst>
              <a:path w="609600" h="88900">
                <a:moveTo>
                  <a:pt x="0" y="0"/>
                </a:moveTo>
                <a:lnTo>
                  <a:pt x="609600" y="0"/>
                </a:lnTo>
                <a:lnTo>
                  <a:pt x="609600" y="88900"/>
                </a:lnTo>
                <a:lnTo>
                  <a:pt x="0" y="88900"/>
                </a:ln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1A8266-0B53-A83C-8AE3-DC9C32463D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300" y="-125506"/>
            <a:ext cx="9168638" cy="76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50576D-3B06-8DEA-F623-DFAA0BF8C2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78682"/>
            <a:ext cx="1898276" cy="144751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6008BCF9-C148-CD59-85DB-24434B519153}"/>
              </a:ext>
            </a:extLst>
          </p:cNvPr>
          <p:cNvSpPr txBox="1"/>
          <p:nvPr/>
        </p:nvSpPr>
        <p:spPr>
          <a:xfrm>
            <a:off x="337062" y="4771445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老照片修复与上色</a:t>
            </a:r>
            <a:endParaRPr lang="en-US" sz="11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EA1F58-F1BF-3F13-6D74-FD9F72FEA1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2967" y="5020355"/>
            <a:ext cx="1139826" cy="14698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81860E-BD91-92D0-5DFD-8AF3DB5006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2336" y="5037372"/>
            <a:ext cx="1091928" cy="14650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9FCBCF-F6C0-77DB-D5AB-967EE53BB4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1"/>
          <a:stretch/>
        </p:blipFill>
        <p:spPr>
          <a:xfrm>
            <a:off x="4133629" y="5031259"/>
            <a:ext cx="1091928" cy="146502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0F9C4B17-AD2A-32E4-5B67-DC2C50668CB8}"/>
              </a:ext>
            </a:extLst>
          </p:cNvPr>
          <p:cNvSpPr txBox="1"/>
          <p:nvPr/>
        </p:nvSpPr>
        <p:spPr>
          <a:xfrm>
            <a:off x="2796988" y="4771447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风格迁移</a:t>
            </a:r>
            <a:endParaRPr lang="en-US" sz="11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A42C074-0B8E-4784-6F36-3D978A88A6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5" y="2964636"/>
            <a:ext cx="3932485" cy="1554508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C6965523-22FF-4A0D-38C5-99C676677DFD}"/>
              </a:ext>
            </a:extLst>
          </p:cNvPr>
          <p:cNvSpPr txBox="1"/>
          <p:nvPr/>
        </p:nvSpPr>
        <p:spPr>
          <a:xfrm>
            <a:off x="1176026" y="2755897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绘画生成海报</a:t>
            </a:r>
            <a:endParaRPr lang="en-US" sz="11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38084BE-8029-9AB6-FC5D-B2E871F86B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781" y="5078682"/>
            <a:ext cx="2353858" cy="1411492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20D81773-2CCA-3E16-1E2E-1AFC65388697}"/>
              </a:ext>
            </a:extLst>
          </p:cNvPr>
          <p:cNvSpPr txBox="1"/>
          <p:nvPr/>
        </p:nvSpPr>
        <p:spPr>
          <a:xfrm>
            <a:off x="5682310" y="4771444"/>
            <a:ext cx="1516194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movieGPT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对话机器人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3156143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or 10">
            <a:extLst>
              <a:ext uri="{FF2B5EF4-FFF2-40B4-BE49-F238E27FC236}">
                <a16:creationId xmlns:a16="http://schemas.microsoft.com/office/drawing/2014/main" id="{E38F472F-9477-B3A7-5DA2-D7E85B4B8A30}"/>
              </a:ext>
            </a:extLst>
          </p:cNvPr>
          <p:cNvCxnSpPr>
            <a:cxnSpLocks/>
          </p:cNvCxnSpPr>
          <p:nvPr/>
        </p:nvCxnSpPr>
        <p:spPr>
          <a:xfrm>
            <a:off x="4034901" y="1989852"/>
            <a:ext cx="0" cy="4461748"/>
          </a:xfrm>
          <a:prstGeom prst="straightConnector1">
            <a:avLst/>
          </a:prstGeom>
          <a:solidFill>
            <a:srgbClr val="A67E87"/>
          </a:solidFill>
          <a:ln w="12700">
            <a:solidFill>
              <a:srgbClr val="A67E87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0">
            <a:off x="-1038860" y="-136652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6" name="Freeform 2"/>
          <p:cNvSpPr/>
          <p:nvPr/>
        </p:nvSpPr>
        <p:spPr>
          <a:xfrm rot="3540000">
            <a:off x="-438500" y="-185420"/>
            <a:ext cx="3504565" cy="3463925"/>
          </a:xfrm>
          <a:custGeom>
            <a:avLst/>
            <a:gdLst/>
            <a:ahLst/>
            <a:cxnLst/>
            <a:rect l="l" t="t" r="r" b="b"/>
            <a:pathLst>
              <a:path w="6234767" h="6241827">
                <a:moveTo>
                  <a:pt x="950854" y="1702300"/>
                </a:moveTo>
                <a:cubicBezTo>
                  <a:pt x="950854" y="1702300"/>
                  <a:pt x="3719196" y="0"/>
                  <a:pt x="5079280" y="1774736"/>
                </a:cubicBezTo>
                <a:cubicBezTo>
                  <a:pt x="6234767" y="3283894"/>
                  <a:pt x="5175581" y="3706484"/>
                  <a:pt x="4718237" y="4889642"/>
                </a:cubicBezTo>
                <a:cubicBezTo>
                  <a:pt x="4200664" y="6241826"/>
                  <a:pt x="2178567" y="5879632"/>
                  <a:pt x="1841538" y="4660232"/>
                </a:cubicBezTo>
                <a:cubicBezTo>
                  <a:pt x="1564729" y="3658165"/>
                  <a:pt x="914747" y="3464985"/>
                  <a:pt x="613850" y="3223535"/>
                </a:cubicBezTo>
                <a:cubicBezTo>
                  <a:pt x="577743" y="3199369"/>
                  <a:pt x="541637" y="3163163"/>
                  <a:pt x="517549" y="3126957"/>
                </a:cubicBezTo>
                <a:cubicBezTo>
                  <a:pt x="373135" y="2945867"/>
                  <a:pt x="0" y="2293891"/>
                  <a:pt x="950854" y="1702300"/>
                </a:cubicBezTo>
                <a:lnTo>
                  <a:pt x="950854" y="1702300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文本框 5"/>
          <p:cNvSpPr txBox="1"/>
          <p:nvPr/>
        </p:nvSpPr>
        <p:spPr>
          <a:xfrm>
            <a:off x="3700857" y="781762"/>
            <a:ext cx="4505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i="1" dirty="0">
                <a:solidFill>
                  <a:srgbClr val="665053"/>
                </a:solidFill>
                <a:latin typeface="黑体" panose="02010609060101010101" charset="-122"/>
                <a:ea typeface="黑体" panose="02010609060101010101" charset="-122"/>
              </a:rPr>
              <a:t>解决的主要问题</a:t>
            </a:r>
          </a:p>
        </p:txBody>
      </p:sp>
      <p:sp>
        <p:nvSpPr>
          <p:cNvPr id="17" name="Freeform 3"/>
          <p:cNvSpPr/>
          <p:nvPr/>
        </p:nvSpPr>
        <p:spPr>
          <a:xfrm>
            <a:off x="669575" y="40005"/>
            <a:ext cx="3186430" cy="324485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A7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文本框 3"/>
          <p:cNvSpPr txBox="1"/>
          <p:nvPr/>
        </p:nvSpPr>
        <p:spPr>
          <a:xfrm>
            <a:off x="1445545" y="736600"/>
            <a:ext cx="28232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i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Freeform 3"/>
          <p:cNvSpPr/>
          <p:nvPr/>
        </p:nvSpPr>
        <p:spPr>
          <a:xfrm rot="6780000">
            <a:off x="-2973070" y="-222631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CB45CBE4-E3E0-EF80-F139-0B69D4B2F46F}"/>
              </a:ext>
            </a:extLst>
          </p:cNvPr>
          <p:cNvSpPr/>
          <p:nvPr/>
        </p:nvSpPr>
        <p:spPr>
          <a:xfrm>
            <a:off x="3920418" y="2339827"/>
            <a:ext cx="228157" cy="239042"/>
          </a:xfrm>
          <a:custGeom>
            <a:avLst/>
            <a:gdLst/>
            <a:ahLst/>
            <a:cxnLst/>
            <a:rect l="l" t="t" r="r" b="b"/>
            <a:pathLst>
              <a:path w="228157" h="239042">
                <a:moveTo>
                  <a:pt x="183" y="119521"/>
                </a:moveTo>
                <a:cubicBezTo>
                  <a:pt x="0" y="78709"/>
                  <a:pt x="21669" y="40918"/>
                  <a:pt x="56983" y="20459"/>
                </a:cubicBezTo>
                <a:cubicBezTo>
                  <a:pt x="92298" y="0"/>
                  <a:pt x="135860" y="0"/>
                  <a:pt x="171174" y="20459"/>
                </a:cubicBezTo>
                <a:cubicBezTo>
                  <a:pt x="206489" y="40918"/>
                  <a:pt x="228157" y="78709"/>
                  <a:pt x="227975" y="119521"/>
                </a:cubicBezTo>
                <a:cubicBezTo>
                  <a:pt x="228157" y="160333"/>
                  <a:pt x="206489" y="198124"/>
                  <a:pt x="171174" y="218583"/>
                </a:cubicBezTo>
                <a:cubicBezTo>
                  <a:pt x="135860" y="239042"/>
                  <a:pt x="92298" y="239042"/>
                  <a:pt x="56983" y="218583"/>
                </a:cubicBezTo>
                <a:cubicBezTo>
                  <a:pt x="21669" y="198124"/>
                  <a:pt x="0" y="160333"/>
                  <a:pt x="183" y="119521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E63B9E58-F5B5-3139-813B-0536C867FEA1}"/>
              </a:ext>
            </a:extLst>
          </p:cNvPr>
          <p:cNvSpPr/>
          <p:nvPr/>
        </p:nvSpPr>
        <p:spPr>
          <a:xfrm>
            <a:off x="3925531" y="3551449"/>
            <a:ext cx="228157" cy="239042"/>
          </a:xfrm>
          <a:custGeom>
            <a:avLst/>
            <a:gdLst/>
            <a:ahLst/>
            <a:cxnLst/>
            <a:rect l="l" t="t" r="r" b="b"/>
            <a:pathLst>
              <a:path w="228157" h="239042">
                <a:moveTo>
                  <a:pt x="183" y="119521"/>
                </a:moveTo>
                <a:cubicBezTo>
                  <a:pt x="0" y="78709"/>
                  <a:pt x="21669" y="40918"/>
                  <a:pt x="56983" y="20459"/>
                </a:cubicBezTo>
                <a:cubicBezTo>
                  <a:pt x="92298" y="0"/>
                  <a:pt x="135860" y="0"/>
                  <a:pt x="171174" y="20459"/>
                </a:cubicBezTo>
                <a:cubicBezTo>
                  <a:pt x="206489" y="40918"/>
                  <a:pt x="228157" y="78709"/>
                  <a:pt x="227975" y="119521"/>
                </a:cubicBezTo>
                <a:cubicBezTo>
                  <a:pt x="228157" y="160333"/>
                  <a:pt x="206489" y="198124"/>
                  <a:pt x="171174" y="218583"/>
                </a:cubicBezTo>
                <a:cubicBezTo>
                  <a:pt x="135860" y="239042"/>
                  <a:pt x="92298" y="239042"/>
                  <a:pt x="56983" y="218583"/>
                </a:cubicBezTo>
                <a:cubicBezTo>
                  <a:pt x="21669" y="198124"/>
                  <a:pt x="0" y="160333"/>
                  <a:pt x="183" y="119521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E4B033BD-3318-48ED-9BD0-540A64151961}"/>
              </a:ext>
            </a:extLst>
          </p:cNvPr>
          <p:cNvSpPr/>
          <p:nvPr/>
        </p:nvSpPr>
        <p:spPr>
          <a:xfrm>
            <a:off x="3935769" y="4390460"/>
            <a:ext cx="228157" cy="239042"/>
          </a:xfrm>
          <a:custGeom>
            <a:avLst/>
            <a:gdLst/>
            <a:ahLst/>
            <a:cxnLst/>
            <a:rect l="l" t="t" r="r" b="b"/>
            <a:pathLst>
              <a:path w="228157" h="239042">
                <a:moveTo>
                  <a:pt x="183" y="119521"/>
                </a:moveTo>
                <a:cubicBezTo>
                  <a:pt x="0" y="78709"/>
                  <a:pt x="21669" y="40918"/>
                  <a:pt x="56983" y="20459"/>
                </a:cubicBezTo>
                <a:cubicBezTo>
                  <a:pt x="92298" y="0"/>
                  <a:pt x="135860" y="0"/>
                  <a:pt x="171174" y="20459"/>
                </a:cubicBezTo>
                <a:cubicBezTo>
                  <a:pt x="206489" y="40918"/>
                  <a:pt x="228157" y="78709"/>
                  <a:pt x="227975" y="119521"/>
                </a:cubicBezTo>
                <a:cubicBezTo>
                  <a:pt x="228157" y="160333"/>
                  <a:pt x="206489" y="198124"/>
                  <a:pt x="171174" y="218583"/>
                </a:cubicBezTo>
                <a:cubicBezTo>
                  <a:pt x="135860" y="239042"/>
                  <a:pt x="92298" y="239042"/>
                  <a:pt x="56983" y="218583"/>
                </a:cubicBezTo>
                <a:cubicBezTo>
                  <a:pt x="21669" y="198124"/>
                  <a:pt x="0" y="160333"/>
                  <a:pt x="183" y="119521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2842389D-2DF8-A323-21AD-0B051533EAD2}"/>
              </a:ext>
            </a:extLst>
          </p:cNvPr>
          <p:cNvSpPr txBox="1"/>
          <p:nvPr/>
        </p:nvSpPr>
        <p:spPr>
          <a:xfrm>
            <a:off x="4350746" y="2339827"/>
            <a:ext cx="5076389" cy="10541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地理信息系统互动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结合了地理信息系统，为老上海的戏院事件提供地图定位和互动功能。将旧地图定位在现代地理坐标中。将九大影戏院的一生展露无遗。</a:t>
            </a:r>
            <a:endParaRPr lang="en-US" altLang="zh-CN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让用户代入那个年代，可以轻松获知上个世纪“上哪看电影”，“什么电影正在热映”等信息。</a:t>
            </a:r>
            <a:endParaRPr lang="en-US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9B027A6F-1A49-47BE-9409-D70227E56B95}"/>
              </a:ext>
            </a:extLst>
          </p:cNvPr>
          <p:cNvSpPr txBox="1"/>
          <p:nvPr/>
        </p:nvSpPr>
        <p:spPr>
          <a:xfrm>
            <a:off x="4332584" y="3548324"/>
            <a:ext cx="5076389" cy="62574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情感分析和情感匹配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利用语音识别和情感分析技术，将电影分段并按情感色彩聚类，为用户提供了电影情感交互式统计图表。这有助于用户更深入地理解电影的情感内涵。</a:t>
            </a:r>
            <a:endParaRPr lang="en-US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D0F0152-2A04-6720-AE71-00DDA4DBD4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206" y="3506380"/>
            <a:ext cx="2148731" cy="2541150"/>
          </a:xfrm>
          <a:prstGeom prst="rect">
            <a:avLst/>
          </a:prstGeom>
        </p:spPr>
      </p:pic>
      <p:sp>
        <p:nvSpPr>
          <p:cNvPr id="26" name="TextBox 4">
            <a:extLst>
              <a:ext uri="{FF2B5EF4-FFF2-40B4-BE49-F238E27FC236}">
                <a16:creationId xmlns:a16="http://schemas.microsoft.com/office/drawing/2014/main" id="{89DC7118-F293-14D4-81CE-0610DB86900E}"/>
              </a:ext>
            </a:extLst>
          </p:cNvPr>
          <p:cNvSpPr txBox="1"/>
          <p:nvPr/>
        </p:nvSpPr>
        <p:spPr>
          <a:xfrm>
            <a:off x="2098495" y="6157531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情感排序筛选电影</a:t>
            </a:r>
            <a:endParaRPr lang="en-US" sz="1100" dirty="0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8998483-C0B0-5D5B-BA1C-E9B0016ADC93}"/>
              </a:ext>
            </a:extLst>
          </p:cNvPr>
          <p:cNvSpPr txBox="1"/>
          <p:nvPr/>
        </p:nvSpPr>
        <p:spPr>
          <a:xfrm>
            <a:off x="4332086" y="4370492"/>
            <a:ext cx="5076389" cy="62574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多维数据处理与可视化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通过分析电影元数据、演员关系、照片等信息，提供了一个互动平台。使用户能够从多个角度来研究和探索电影信息。</a:t>
            </a:r>
            <a:endParaRPr lang="en-US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529FE15-7659-3F23-7C66-97007604505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944" y="5062025"/>
            <a:ext cx="1555718" cy="1109169"/>
          </a:xfrm>
          <a:prstGeom prst="rect">
            <a:avLst/>
          </a:prstGeom>
        </p:spPr>
      </p:pic>
      <p:sp>
        <p:nvSpPr>
          <p:cNvPr id="30" name="TextBox 4">
            <a:extLst>
              <a:ext uri="{FF2B5EF4-FFF2-40B4-BE49-F238E27FC236}">
                <a16:creationId xmlns:a16="http://schemas.microsoft.com/office/drawing/2014/main" id="{796B0817-144C-1F35-04B5-FF2B8A320811}"/>
              </a:ext>
            </a:extLst>
          </p:cNvPr>
          <p:cNvSpPr txBox="1"/>
          <p:nvPr/>
        </p:nvSpPr>
        <p:spPr>
          <a:xfrm>
            <a:off x="4499727" y="6216330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聊天</a:t>
            </a:r>
            <a:endParaRPr lang="en-US" sz="1100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788E6CE-67E5-570C-D452-802F8C21D1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3220" y="5062026"/>
            <a:ext cx="1431679" cy="1119646"/>
          </a:xfrm>
          <a:prstGeom prst="rect">
            <a:avLst/>
          </a:prstGeom>
        </p:spPr>
      </p:pic>
      <p:sp>
        <p:nvSpPr>
          <p:cNvPr id="33" name="TextBox 4">
            <a:extLst>
              <a:ext uri="{FF2B5EF4-FFF2-40B4-BE49-F238E27FC236}">
                <a16:creationId xmlns:a16="http://schemas.microsoft.com/office/drawing/2014/main" id="{B0A1B6CB-249D-A202-DF09-3187EC9BF04A}"/>
              </a:ext>
            </a:extLst>
          </p:cNvPr>
          <p:cNvSpPr txBox="1"/>
          <p:nvPr/>
        </p:nvSpPr>
        <p:spPr>
          <a:xfrm>
            <a:off x="6126983" y="6216330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选角</a:t>
            </a:r>
            <a:endParaRPr lang="en-US" sz="11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4A45D75-2829-49C0-CE9B-F245F7D3CC6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457" y="5070598"/>
            <a:ext cx="1588468" cy="1108782"/>
          </a:xfrm>
          <a:prstGeom prst="rect">
            <a:avLst/>
          </a:prstGeom>
        </p:spPr>
      </p:pic>
      <p:sp>
        <p:nvSpPr>
          <p:cNvPr id="36" name="TextBox 4">
            <a:extLst>
              <a:ext uri="{FF2B5EF4-FFF2-40B4-BE49-F238E27FC236}">
                <a16:creationId xmlns:a16="http://schemas.microsoft.com/office/drawing/2014/main" id="{8594B329-5F00-8A90-D4B6-0E9F326748F2}"/>
              </a:ext>
            </a:extLst>
          </p:cNvPr>
          <p:cNvSpPr txBox="1"/>
          <p:nvPr/>
        </p:nvSpPr>
        <p:spPr>
          <a:xfrm>
            <a:off x="7770615" y="6216330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知识图谱</a:t>
            </a:r>
            <a:endParaRPr lang="en-US" sz="11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EE1AC58-C89E-FCA3-FB77-AE5F204C49E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325" y="5070595"/>
            <a:ext cx="1431679" cy="1102393"/>
          </a:xfrm>
          <a:prstGeom prst="rect">
            <a:avLst/>
          </a:prstGeom>
        </p:spPr>
      </p:pic>
      <p:sp>
        <p:nvSpPr>
          <p:cNvPr id="39" name="TextBox 4">
            <a:extLst>
              <a:ext uri="{FF2B5EF4-FFF2-40B4-BE49-F238E27FC236}">
                <a16:creationId xmlns:a16="http://schemas.microsoft.com/office/drawing/2014/main" id="{48F186D0-704C-BD6F-8301-7658414B5A8C}"/>
              </a:ext>
            </a:extLst>
          </p:cNvPr>
          <p:cNvSpPr txBox="1"/>
          <p:nvPr/>
        </p:nvSpPr>
        <p:spPr>
          <a:xfrm>
            <a:off x="9408475" y="6216330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观影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3750618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or 10">
            <a:extLst>
              <a:ext uri="{FF2B5EF4-FFF2-40B4-BE49-F238E27FC236}">
                <a16:creationId xmlns:a16="http://schemas.microsoft.com/office/drawing/2014/main" id="{E38F472F-9477-B3A7-5DA2-D7E85B4B8A30}"/>
              </a:ext>
            </a:extLst>
          </p:cNvPr>
          <p:cNvCxnSpPr>
            <a:cxnSpLocks/>
          </p:cNvCxnSpPr>
          <p:nvPr/>
        </p:nvCxnSpPr>
        <p:spPr>
          <a:xfrm>
            <a:off x="4034901" y="-25400"/>
            <a:ext cx="0" cy="4461748"/>
          </a:xfrm>
          <a:prstGeom prst="straightConnector1">
            <a:avLst/>
          </a:prstGeom>
          <a:solidFill>
            <a:srgbClr val="A67E87"/>
          </a:solidFill>
          <a:ln w="12700">
            <a:solidFill>
              <a:srgbClr val="A67E87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0">
            <a:off x="-1038860" y="-136652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5" name="Freeform 3"/>
          <p:cNvSpPr/>
          <p:nvPr/>
        </p:nvSpPr>
        <p:spPr>
          <a:xfrm rot="6780000">
            <a:off x="-2973070" y="-222631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CB45CBE4-E3E0-EF80-F139-0B69D4B2F46F}"/>
              </a:ext>
            </a:extLst>
          </p:cNvPr>
          <p:cNvSpPr/>
          <p:nvPr/>
        </p:nvSpPr>
        <p:spPr>
          <a:xfrm>
            <a:off x="3920418" y="324575"/>
            <a:ext cx="228157" cy="239042"/>
          </a:xfrm>
          <a:custGeom>
            <a:avLst/>
            <a:gdLst/>
            <a:ahLst/>
            <a:cxnLst/>
            <a:rect l="l" t="t" r="r" b="b"/>
            <a:pathLst>
              <a:path w="228157" h="239042">
                <a:moveTo>
                  <a:pt x="183" y="119521"/>
                </a:moveTo>
                <a:cubicBezTo>
                  <a:pt x="0" y="78709"/>
                  <a:pt x="21669" y="40918"/>
                  <a:pt x="56983" y="20459"/>
                </a:cubicBezTo>
                <a:cubicBezTo>
                  <a:pt x="92298" y="0"/>
                  <a:pt x="135860" y="0"/>
                  <a:pt x="171174" y="20459"/>
                </a:cubicBezTo>
                <a:cubicBezTo>
                  <a:pt x="206489" y="40918"/>
                  <a:pt x="228157" y="78709"/>
                  <a:pt x="227975" y="119521"/>
                </a:cubicBezTo>
                <a:cubicBezTo>
                  <a:pt x="228157" y="160333"/>
                  <a:pt x="206489" y="198124"/>
                  <a:pt x="171174" y="218583"/>
                </a:cubicBezTo>
                <a:cubicBezTo>
                  <a:pt x="135860" y="239042"/>
                  <a:pt x="92298" y="239042"/>
                  <a:pt x="56983" y="218583"/>
                </a:cubicBezTo>
                <a:cubicBezTo>
                  <a:pt x="21669" y="198124"/>
                  <a:pt x="0" y="160333"/>
                  <a:pt x="183" y="119521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E63B9E58-F5B5-3139-813B-0536C867FEA1}"/>
              </a:ext>
            </a:extLst>
          </p:cNvPr>
          <p:cNvSpPr/>
          <p:nvPr/>
        </p:nvSpPr>
        <p:spPr>
          <a:xfrm>
            <a:off x="3935769" y="2641850"/>
            <a:ext cx="228157" cy="239042"/>
          </a:xfrm>
          <a:custGeom>
            <a:avLst/>
            <a:gdLst/>
            <a:ahLst/>
            <a:cxnLst/>
            <a:rect l="l" t="t" r="r" b="b"/>
            <a:pathLst>
              <a:path w="228157" h="239042">
                <a:moveTo>
                  <a:pt x="183" y="119521"/>
                </a:moveTo>
                <a:cubicBezTo>
                  <a:pt x="0" y="78709"/>
                  <a:pt x="21669" y="40918"/>
                  <a:pt x="56983" y="20459"/>
                </a:cubicBezTo>
                <a:cubicBezTo>
                  <a:pt x="92298" y="0"/>
                  <a:pt x="135860" y="0"/>
                  <a:pt x="171174" y="20459"/>
                </a:cubicBezTo>
                <a:cubicBezTo>
                  <a:pt x="206489" y="40918"/>
                  <a:pt x="228157" y="78709"/>
                  <a:pt x="227975" y="119521"/>
                </a:cubicBezTo>
                <a:cubicBezTo>
                  <a:pt x="228157" y="160333"/>
                  <a:pt x="206489" y="198124"/>
                  <a:pt x="171174" y="218583"/>
                </a:cubicBezTo>
                <a:cubicBezTo>
                  <a:pt x="135860" y="239042"/>
                  <a:pt x="92298" y="239042"/>
                  <a:pt x="56983" y="218583"/>
                </a:cubicBezTo>
                <a:cubicBezTo>
                  <a:pt x="21669" y="198124"/>
                  <a:pt x="0" y="160333"/>
                  <a:pt x="183" y="119521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E4B033BD-3318-48ED-9BD0-540A64151961}"/>
              </a:ext>
            </a:extLst>
          </p:cNvPr>
          <p:cNvSpPr/>
          <p:nvPr/>
        </p:nvSpPr>
        <p:spPr>
          <a:xfrm>
            <a:off x="3928755" y="3780461"/>
            <a:ext cx="228157" cy="239042"/>
          </a:xfrm>
          <a:custGeom>
            <a:avLst/>
            <a:gdLst/>
            <a:ahLst/>
            <a:cxnLst/>
            <a:rect l="l" t="t" r="r" b="b"/>
            <a:pathLst>
              <a:path w="228157" h="239042">
                <a:moveTo>
                  <a:pt x="183" y="119521"/>
                </a:moveTo>
                <a:cubicBezTo>
                  <a:pt x="0" y="78709"/>
                  <a:pt x="21669" y="40918"/>
                  <a:pt x="56983" y="20459"/>
                </a:cubicBezTo>
                <a:cubicBezTo>
                  <a:pt x="92298" y="0"/>
                  <a:pt x="135860" y="0"/>
                  <a:pt x="171174" y="20459"/>
                </a:cubicBezTo>
                <a:cubicBezTo>
                  <a:pt x="206489" y="40918"/>
                  <a:pt x="228157" y="78709"/>
                  <a:pt x="227975" y="119521"/>
                </a:cubicBezTo>
                <a:cubicBezTo>
                  <a:pt x="228157" y="160333"/>
                  <a:pt x="206489" y="198124"/>
                  <a:pt x="171174" y="218583"/>
                </a:cubicBezTo>
                <a:cubicBezTo>
                  <a:pt x="135860" y="239042"/>
                  <a:pt x="92298" y="239042"/>
                  <a:pt x="56983" y="218583"/>
                </a:cubicBezTo>
                <a:cubicBezTo>
                  <a:pt x="21669" y="198124"/>
                  <a:pt x="0" y="160333"/>
                  <a:pt x="183" y="119521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2842389D-2DF8-A323-21AD-0B051533EAD2}"/>
              </a:ext>
            </a:extLst>
          </p:cNvPr>
          <p:cNvSpPr txBox="1"/>
          <p:nvPr/>
        </p:nvSpPr>
        <p:spPr>
          <a:xfrm>
            <a:off x="4357486" y="312600"/>
            <a:ext cx="5076389" cy="62574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三维展示和创新应用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web3D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技术展示了剧照，这为用户提供了一种全新的、沉浸式的电影探索方式。将时间轴与三维空间绑定，提供了交互式的电影时空史学视角。</a:t>
            </a:r>
            <a:endParaRPr lang="en-US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9B027A6F-1A49-47BE-9409-D70227E56B95}"/>
              </a:ext>
            </a:extLst>
          </p:cNvPr>
          <p:cNvSpPr txBox="1"/>
          <p:nvPr/>
        </p:nvSpPr>
        <p:spPr>
          <a:xfrm>
            <a:off x="4325071" y="2637362"/>
            <a:ext cx="5076389" cy="8399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图像生成应用探索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利用多种人工智能技术，包括视频处理、语音识别、情感分析、电影海报生成、创意聊天应用等，为用户提供了丰富的功能和用户体验，将老电影数据再度创新，实现跨模态的知识传递</a:t>
            </a:r>
            <a:endParaRPr lang="en-US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8998483-C0B0-5D5B-BA1C-E9B0016ADC93}"/>
              </a:ext>
            </a:extLst>
          </p:cNvPr>
          <p:cNvSpPr txBox="1"/>
          <p:nvPr/>
        </p:nvSpPr>
        <p:spPr>
          <a:xfrm>
            <a:off x="4336200" y="3691832"/>
            <a:ext cx="5108802" cy="8399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b="1" dirty="0" err="1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movieGPT</a:t>
            </a:r>
            <a:r>
              <a:rPr lang="zh-CN" altLang="en-US" sz="1200" b="1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对话机器人</a:t>
            </a:r>
            <a:endParaRPr lang="en-US" altLang="zh-CN" sz="1200" b="1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工程，将</a:t>
            </a: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微调后形成智能机器人</a:t>
            </a: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movieGPT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，专业用于回答中国老电影相关的问题。使用</a:t>
            </a: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接口，在聊天框左侧可以设置使用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Davinci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模型聊天或者</a:t>
            </a: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Dalle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模型绘画</a:t>
            </a:r>
            <a:endParaRPr lang="en-US" sz="1200" dirty="0">
              <a:solidFill>
                <a:srgbClr val="6650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B556BD-E615-8BE1-9855-02728A7DB6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486" y="981691"/>
            <a:ext cx="1514363" cy="950312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E1895A2-812A-6767-7F2C-5DD97162EFDB}"/>
              </a:ext>
            </a:extLst>
          </p:cNvPr>
          <p:cNvSpPr txBox="1"/>
          <p:nvPr/>
        </p:nvSpPr>
        <p:spPr>
          <a:xfrm>
            <a:off x="4430770" y="1998141"/>
            <a:ext cx="1224151" cy="4146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SH</a:t>
            </a:r>
          </a:p>
          <a:p>
            <a:pPr algn="ctr" latinLnBrk="1">
              <a:lnSpc>
                <a:spcPct val="116000"/>
              </a:lnSpc>
            </a:pPr>
            <a:r>
              <a:rPr 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ibrary</a:t>
            </a:r>
            <a:endParaRPr lang="en-US" sz="11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93E49D0-4F03-45E1-78C4-A63C64636C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998" y="981691"/>
            <a:ext cx="1216160" cy="950313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AD7A4459-5629-AB4B-B658-E89B7B84D17A}"/>
              </a:ext>
            </a:extLst>
          </p:cNvPr>
          <p:cNvSpPr txBox="1"/>
          <p:nvPr/>
        </p:nvSpPr>
        <p:spPr>
          <a:xfrm>
            <a:off x="5881007" y="2005034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球形布局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-1</a:t>
            </a:r>
            <a:endParaRPr lang="en-US" sz="11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963746B-3473-8EE1-6F04-87A33B1674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307" y="981691"/>
            <a:ext cx="1094593" cy="971419"/>
          </a:xfrm>
          <a:prstGeom prst="rect">
            <a:avLst/>
          </a:prstGeom>
        </p:spPr>
      </p:pic>
      <p:sp>
        <p:nvSpPr>
          <p:cNvPr id="23" name="TextBox 4">
            <a:extLst>
              <a:ext uri="{FF2B5EF4-FFF2-40B4-BE49-F238E27FC236}">
                <a16:creationId xmlns:a16="http://schemas.microsoft.com/office/drawing/2014/main" id="{94F4ADD4-1142-50BB-202F-EDA2CA1ADF37}"/>
              </a:ext>
            </a:extLst>
          </p:cNvPr>
          <p:cNvSpPr txBox="1"/>
          <p:nvPr/>
        </p:nvSpPr>
        <p:spPr>
          <a:xfrm>
            <a:off x="7122307" y="2018480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球形布局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-2</a:t>
            </a:r>
            <a:endParaRPr lang="en-US" sz="11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5EAFA5A-1238-76D2-B7A7-95934F2314E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049" y="981691"/>
            <a:ext cx="867919" cy="965237"/>
          </a:xfrm>
          <a:prstGeom prst="rect">
            <a:avLst/>
          </a:prstGeom>
        </p:spPr>
      </p:pic>
      <p:sp>
        <p:nvSpPr>
          <p:cNvPr id="31" name="TextBox 4">
            <a:extLst>
              <a:ext uri="{FF2B5EF4-FFF2-40B4-BE49-F238E27FC236}">
                <a16:creationId xmlns:a16="http://schemas.microsoft.com/office/drawing/2014/main" id="{AAE2946D-4D59-811F-E151-950C6EE50A4A}"/>
              </a:ext>
            </a:extLst>
          </p:cNvPr>
          <p:cNvSpPr txBox="1"/>
          <p:nvPr/>
        </p:nvSpPr>
        <p:spPr>
          <a:xfrm>
            <a:off x="8098160" y="2029646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平面布局</a:t>
            </a:r>
            <a:endParaRPr lang="en-US" sz="1100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2961181-22E8-DDFE-8B32-131A7C44958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9117" y="981691"/>
            <a:ext cx="1111742" cy="955827"/>
          </a:xfrm>
          <a:prstGeom prst="rect">
            <a:avLst/>
          </a:prstGeom>
        </p:spPr>
      </p:pic>
      <p:sp>
        <p:nvSpPr>
          <p:cNvPr id="40" name="TextBox 4">
            <a:extLst>
              <a:ext uri="{FF2B5EF4-FFF2-40B4-BE49-F238E27FC236}">
                <a16:creationId xmlns:a16="http://schemas.microsoft.com/office/drawing/2014/main" id="{B64D99B8-0725-6642-8C6B-1F1EBD84064A}"/>
              </a:ext>
            </a:extLst>
          </p:cNvPr>
          <p:cNvSpPr txBox="1"/>
          <p:nvPr/>
        </p:nvSpPr>
        <p:spPr>
          <a:xfrm>
            <a:off x="9096129" y="2022833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螺旋布局</a:t>
            </a:r>
            <a:endParaRPr lang="en-US" sz="1100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BB75A98B-19D5-F7DD-9D32-D614DADDB88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8010" y="981691"/>
            <a:ext cx="1247560" cy="955827"/>
          </a:xfrm>
          <a:prstGeom prst="rect">
            <a:avLst/>
          </a:prstGeom>
        </p:spPr>
      </p:pic>
      <p:sp>
        <p:nvSpPr>
          <p:cNvPr id="43" name="TextBox 4">
            <a:extLst>
              <a:ext uri="{FF2B5EF4-FFF2-40B4-BE49-F238E27FC236}">
                <a16:creationId xmlns:a16="http://schemas.microsoft.com/office/drawing/2014/main" id="{F6069F55-8197-A821-3E77-E5BFC9A27F9B}"/>
              </a:ext>
            </a:extLst>
          </p:cNvPr>
          <p:cNvSpPr txBox="1"/>
          <p:nvPr/>
        </p:nvSpPr>
        <p:spPr>
          <a:xfrm>
            <a:off x="10248010" y="2029646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网格布局</a:t>
            </a:r>
            <a:endParaRPr lang="en-US" sz="1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0D1750-AEB7-2AB4-6683-1B87C5FB0D6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6" y="4574886"/>
            <a:ext cx="3925813" cy="1927514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B995AD7E-5F7B-D520-4FC7-84A71205BA1D}"/>
              </a:ext>
            </a:extLst>
          </p:cNvPr>
          <p:cNvSpPr txBox="1"/>
          <p:nvPr/>
        </p:nvSpPr>
        <p:spPr>
          <a:xfrm>
            <a:off x="3712995" y="5397951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文本对话</a:t>
            </a:r>
            <a:endParaRPr lang="en-US" sz="11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086183-F4DB-2E5B-FD86-3A9A4340AB3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698" y="4530674"/>
            <a:ext cx="4114924" cy="1933862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9C6387EB-E201-1EBC-27C1-B8B626924FF2}"/>
              </a:ext>
            </a:extLst>
          </p:cNvPr>
          <p:cNvSpPr txBox="1"/>
          <p:nvPr/>
        </p:nvSpPr>
        <p:spPr>
          <a:xfrm>
            <a:off x="9969500" y="5397385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绘画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7730207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51CAEC-9738-8A96-CFD0-01514F34E7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0857" y="1550108"/>
            <a:ext cx="5506643" cy="4925629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00000">
            <a:off x="-1038860" y="-136652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6" name="Freeform 2"/>
          <p:cNvSpPr/>
          <p:nvPr/>
        </p:nvSpPr>
        <p:spPr>
          <a:xfrm rot="3540000">
            <a:off x="-438500" y="-185420"/>
            <a:ext cx="3504565" cy="3463925"/>
          </a:xfrm>
          <a:custGeom>
            <a:avLst/>
            <a:gdLst/>
            <a:ahLst/>
            <a:cxnLst/>
            <a:rect l="l" t="t" r="r" b="b"/>
            <a:pathLst>
              <a:path w="6234767" h="6241827">
                <a:moveTo>
                  <a:pt x="950854" y="1702300"/>
                </a:moveTo>
                <a:cubicBezTo>
                  <a:pt x="950854" y="1702300"/>
                  <a:pt x="3719196" y="0"/>
                  <a:pt x="5079280" y="1774736"/>
                </a:cubicBezTo>
                <a:cubicBezTo>
                  <a:pt x="6234767" y="3283894"/>
                  <a:pt x="5175581" y="3706484"/>
                  <a:pt x="4718237" y="4889642"/>
                </a:cubicBezTo>
                <a:cubicBezTo>
                  <a:pt x="4200664" y="6241826"/>
                  <a:pt x="2178567" y="5879632"/>
                  <a:pt x="1841538" y="4660232"/>
                </a:cubicBezTo>
                <a:cubicBezTo>
                  <a:pt x="1564729" y="3658165"/>
                  <a:pt x="914747" y="3464985"/>
                  <a:pt x="613850" y="3223535"/>
                </a:cubicBezTo>
                <a:cubicBezTo>
                  <a:pt x="577743" y="3199369"/>
                  <a:pt x="541637" y="3163163"/>
                  <a:pt x="517549" y="3126957"/>
                </a:cubicBezTo>
                <a:cubicBezTo>
                  <a:pt x="373135" y="2945867"/>
                  <a:pt x="0" y="2293891"/>
                  <a:pt x="950854" y="1702300"/>
                </a:cubicBezTo>
                <a:lnTo>
                  <a:pt x="950854" y="1702300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文本框 5"/>
          <p:cNvSpPr txBox="1"/>
          <p:nvPr/>
        </p:nvSpPr>
        <p:spPr>
          <a:xfrm>
            <a:off x="3700857" y="781762"/>
            <a:ext cx="4505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i="1" dirty="0">
                <a:solidFill>
                  <a:srgbClr val="665053"/>
                </a:solidFill>
                <a:latin typeface="黑体" panose="02010609060101010101" charset="-122"/>
                <a:ea typeface="黑体" panose="02010609060101010101" charset="-122"/>
              </a:rPr>
              <a:t>技术实现方案</a:t>
            </a:r>
          </a:p>
        </p:txBody>
      </p:sp>
      <p:sp>
        <p:nvSpPr>
          <p:cNvPr id="17" name="Freeform 3"/>
          <p:cNvSpPr/>
          <p:nvPr/>
        </p:nvSpPr>
        <p:spPr>
          <a:xfrm>
            <a:off x="669575" y="40005"/>
            <a:ext cx="3186430" cy="324485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A7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文本框 3"/>
          <p:cNvSpPr txBox="1"/>
          <p:nvPr/>
        </p:nvSpPr>
        <p:spPr>
          <a:xfrm>
            <a:off x="1445545" y="736600"/>
            <a:ext cx="28232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i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Freeform 3"/>
          <p:cNvSpPr/>
          <p:nvPr/>
        </p:nvSpPr>
        <p:spPr>
          <a:xfrm rot="6780000">
            <a:off x="-2973070" y="-222631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D7C57DF-20A0-FE52-CFFA-BCB991610E0C}"/>
              </a:ext>
            </a:extLst>
          </p:cNvPr>
          <p:cNvSpPr txBox="1"/>
          <p:nvPr/>
        </p:nvSpPr>
        <p:spPr>
          <a:xfrm>
            <a:off x="1746612" y="3279774"/>
            <a:ext cx="1541495" cy="26718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6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系统架构与部署</a:t>
            </a:r>
            <a:endParaRPr lang="en-US" sz="1600" b="1" dirty="0"/>
          </a:p>
        </p:txBody>
      </p:sp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30DF5FCF-0FAB-7FF1-ABF9-10C59F9CD1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57" y="4315309"/>
            <a:ext cx="3568700" cy="198837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AE1A4D7B-10D6-70B0-B5EB-CBD7C71F82CA}"/>
              </a:ext>
            </a:extLst>
          </p:cNvPr>
          <p:cNvSpPr txBox="1"/>
          <p:nvPr/>
        </p:nvSpPr>
        <p:spPr>
          <a:xfrm>
            <a:off x="1125349" y="4043035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前端目录</a:t>
            </a:r>
            <a:endParaRPr lang="en-US" sz="1100" dirty="0"/>
          </a:p>
        </p:txBody>
      </p:sp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C040C09A-7683-7139-B64A-C95AC73AA3F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7458" y="2199802"/>
            <a:ext cx="2168302" cy="1813120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3CEC3F6C-2CB0-406A-EF18-2441132BB608}"/>
              </a:ext>
            </a:extLst>
          </p:cNvPr>
          <p:cNvSpPr txBox="1"/>
          <p:nvPr/>
        </p:nvSpPr>
        <p:spPr>
          <a:xfrm>
            <a:off x="9663274" y="1887603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后端目录</a:t>
            </a:r>
            <a:endParaRPr lang="en-US" sz="1100" dirty="0"/>
          </a:p>
        </p:txBody>
      </p:sp>
      <p:pic>
        <p:nvPicPr>
          <p:cNvPr id="19" name="图片 18" descr="图形用户界面, 文本, 应用程序&#10;&#10;描述已自动生成">
            <a:extLst>
              <a:ext uri="{FF2B5EF4-FFF2-40B4-BE49-F238E27FC236}">
                <a16:creationId xmlns:a16="http://schemas.microsoft.com/office/drawing/2014/main" id="{C28712ED-E01C-6994-DFE7-7F8D32A24F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8243" y="5019202"/>
            <a:ext cx="2106732" cy="859216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0415FB3A-CC7E-55C1-75E4-B2B4B133E801}"/>
              </a:ext>
            </a:extLst>
          </p:cNvPr>
          <p:cNvSpPr txBox="1"/>
          <p:nvPr/>
        </p:nvSpPr>
        <p:spPr>
          <a:xfrm>
            <a:off x="9660734" y="4459943"/>
            <a:ext cx="1224151" cy="4146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MongoDB</a:t>
            </a:r>
          </a:p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数据库目录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0311401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D7C57DF-20A0-FE52-CFFA-BCB991610E0C}"/>
              </a:ext>
            </a:extLst>
          </p:cNvPr>
          <p:cNvSpPr txBox="1"/>
          <p:nvPr/>
        </p:nvSpPr>
        <p:spPr>
          <a:xfrm>
            <a:off x="368300" y="1068899"/>
            <a:ext cx="1541495" cy="26718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6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可视化技术</a:t>
            </a:r>
            <a:r>
              <a:rPr lang="en-US" altLang="zh-CN" sz="16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-1</a:t>
            </a:r>
            <a:endParaRPr lang="en-US" sz="1600" b="1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2DD7F69-0C4E-DE1F-108D-1DABE15ADCB1}"/>
              </a:ext>
            </a:extLst>
          </p:cNvPr>
          <p:cNvSpPr txBox="1"/>
          <p:nvPr/>
        </p:nvSpPr>
        <p:spPr>
          <a:xfrm>
            <a:off x="368300" y="1722764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Ant Design Chart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E5FE50B-425A-F338-6BFF-B8BDF4A0DA23}"/>
              </a:ext>
            </a:extLst>
          </p:cNvPr>
          <p:cNvSpPr txBox="1"/>
          <p:nvPr/>
        </p:nvSpPr>
        <p:spPr>
          <a:xfrm>
            <a:off x="352245" y="2211899"/>
            <a:ext cx="2323820" cy="84311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是基于原生 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JavaScript 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封装的可视化组件库，包含高交互基础图表库 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G2Plot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，流程与关系分析的图表库 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G6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en-US" sz="11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EA2087-5AEF-C6B4-CADA-7D7E7C3644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245" y="3315603"/>
            <a:ext cx="2307765" cy="20930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8C6122-7CE3-0330-1051-9648BE706A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0195" y="687899"/>
            <a:ext cx="1451876" cy="3196793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CB0C6AE1-5B31-0CB7-3EE3-71BFBC67EAB0}"/>
              </a:ext>
            </a:extLst>
          </p:cNvPr>
          <p:cNvSpPr txBox="1"/>
          <p:nvPr/>
        </p:nvSpPr>
        <p:spPr>
          <a:xfrm>
            <a:off x="894051" y="5489161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情感统计图</a:t>
            </a:r>
            <a:endParaRPr lang="en-US" sz="1100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5846D76C-6372-78D0-1A59-14497B927C48}"/>
              </a:ext>
            </a:extLst>
          </p:cNvPr>
          <p:cNvSpPr txBox="1"/>
          <p:nvPr/>
        </p:nvSpPr>
        <p:spPr>
          <a:xfrm>
            <a:off x="2824057" y="3946975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台词词云图</a:t>
            </a:r>
            <a:endParaRPr lang="en-US" sz="11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647BC9-2277-E50B-4DD0-766F60DBBC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728" y="671384"/>
            <a:ext cx="2323820" cy="1342974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F7239598-F6D6-F2EB-C7E6-6F95144C4B0C}"/>
              </a:ext>
            </a:extLst>
          </p:cNvPr>
          <p:cNvSpPr txBox="1"/>
          <p:nvPr/>
        </p:nvSpPr>
        <p:spPr>
          <a:xfrm>
            <a:off x="4820562" y="2092039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情感散点图</a:t>
            </a:r>
            <a:endParaRPr lang="en-US" sz="11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E14AAEE-07FE-8C77-8664-5516E0E47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030" y="2536731"/>
            <a:ext cx="2352473" cy="1305847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A83C6094-2268-947C-EC2B-E42B5A7A0702}"/>
              </a:ext>
            </a:extLst>
          </p:cNvPr>
          <p:cNvSpPr txBox="1"/>
          <p:nvPr/>
        </p:nvSpPr>
        <p:spPr>
          <a:xfrm>
            <a:off x="4820562" y="3946975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音量走势图</a:t>
            </a:r>
            <a:endParaRPr lang="en-US" sz="11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24773AB-2939-114E-703D-F7CAC9167F3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602" y="4285290"/>
            <a:ext cx="3949700" cy="1123402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B7F89EB7-3AA3-6893-7BEF-17C6CA6F7060}"/>
              </a:ext>
            </a:extLst>
          </p:cNvPr>
          <p:cNvSpPr txBox="1"/>
          <p:nvPr/>
        </p:nvSpPr>
        <p:spPr>
          <a:xfrm>
            <a:off x="3949700" y="5464156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情感热力图</a:t>
            </a:r>
            <a:endParaRPr lang="en-US" sz="11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4D18CBA-1669-BAC8-5810-9186628CCAF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2440" y="1668052"/>
            <a:ext cx="3406909" cy="1275428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A694EDA4-1691-DC5B-9296-BDEC53BC1D4A}"/>
              </a:ext>
            </a:extLst>
          </p:cNvPr>
          <p:cNvSpPr txBox="1"/>
          <p:nvPr/>
        </p:nvSpPr>
        <p:spPr>
          <a:xfrm>
            <a:off x="6860349" y="671384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Mapbox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E2506952-6870-235E-88FA-3F2F95204B26}"/>
              </a:ext>
            </a:extLst>
          </p:cNvPr>
          <p:cNvSpPr txBox="1"/>
          <p:nvPr/>
        </p:nvSpPr>
        <p:spPr>
          <a:xfrm>
            <a:off x="6860349" y="1068899"/>
            <a:ext cx="3429000" cy="4146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Mapbox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可以免费创建并定制个性化地图，并基于自主创建的地图提供诸多交互手段</a:t>
            </a:r>
            <a:endParaRPr lang="en-US" sz="1100" dirty="0"/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EBA8E4D5-3993-D1EB-4389-4033414D32B9}"/>
              </a:ext>
            </a:extLst>
          </p:cNvPr>
          <p:cNvSpPr txBox="1"/>
          <p:nvPr/>
        </p:nvSpPr>
        <p:spPr>
          <a:xfrm>
            <a:off x="6899413" y="3603821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TimelineJS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8BBB1757-ECF8-830F-A306-0656C4D6D9DC}"/>
              </a:ext>
            </a:extLst>
          </p:cNvPr>
          <p:cNvSpPr txBox="1"/>
          <p:nvPr/>
        </p:nvSpPr>
        <p:spPr>
          <a:xfrm>
            <a:off x="6888367" y="4019982"/>
            <a:ext cx="3429000" cy="4146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TimelineJS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是一个开源库，可以帮助你创建精美、可交互的时间轴</a:t>
            </a:r>
            <a:endParaRPr lang="en-US" sz="11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D1BB781-36C8-EF35-945B-442B44DE2D3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1394" y="4636467"/>
            <a:ext cx="4062937" cy="7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5495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45924135-B6BE-874A-9E09-E0DCE5ACED85}"/>
              </a:ext>
            </a:extLst>
          </p:cNvPr>
          <p:cNvSpPr txBox="1"/>
          <p:nvPr/>
        </p:nvSpPr>
        <p:spPr>
          <a:xfrm>
            <a:off x="368300" y="1068899"/>
            <a:ext cx="1541495" cy="26718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6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可视化技术</a:t>
            </a:r>
            <a:r>
              <a:rPr lang="en-US" altLang="zh-CN" sz="16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-2</a:t>
            </a:r>
            <a:endParaRPr lang="en-US" sz="1600" b="1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796917D-24B6-1C50-F077-07C7AF8995D0}"/>
              </a:ext>
            </a:extLst>
          </p:cNvPr>
          <p:cNvSpPr txBox="1"/>
          <p:nvPr/>
        </p:nvSpPr>
        <p:spPr>
          <a:xfrm>
            <a:off x="368300" y="1722764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D3.js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14943C-9EDD-0CCA-5BB8-078CB71BB4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0" y="3251200"/>
            <a:ext cx="2734799" cy="24130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983C08ED-3CA9-585C-57FD-1F847A23B0F2}"/>
              </a:ext>
            </a:extLst>
          </p:cNvPr>
          <p:cNvSpPr txBox="1"/>
          <p:nvPr/>
        </p:nvSpPr>
        <p:spPr>
          <a:xfrm>
            <a:off x="825500" y="5782109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演员知识图谱</a:t>
            </a:r>
            <a:endParaRPr lang="en-US" sz="11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C315F3-F1E7-204F-B024-1C9319EB6A3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826" y="355600"/>
            <a:ext cx="2441766" cy="25654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CB4E8CFA-B301-CFE5-29F3-765847E34269}"/>
              </a:ext>
            </a:extLst>
          </p:cNvPr>
          <p:cNvSpPr txBox="1"/>
          <p:nvPr/>
        </p:nvSpPr>
        <p:spPr>
          <a:xfrm>
            <a:off x="3644900" y="3017415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情感分类细胞图</a:t>
            </a:r>
            <a:endParaRPr lang="en-US" sz="11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DB90A3D8-1FCF-5330-057D-5ACE7C204F7A}"/>
              </a:ext>
            </a:extLst>
          </p:cNvPr>
          <p:cNvSpPr txBox="1"/>
          <p:nvPr/>
        </p:nvSpPr>
        <p:spPr>
          <a:xfrm>
            <a:off x="371972" y="2130513"/>
            <a:ext cx="2362200" cy="84311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D3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Data-Driven Document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）中文直译“数据驱动文档”，是一个基于数据操作 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DOM 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库</a:t>
            </a:r>
            <a:endParaRPr lang="en-US" sz="11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039EF1-1EE4-4AF1-81E9-551A38655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827" y="3351628"/>
            <a:ext cx="2441766" cy="2293780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282FC79B-8A4D-EA68-9D1C-EE0AD26AE140}"/>
              </a:ext>
            </a:extLst>
          </p:cNvPr>
          <p:cNvSpPr txBox="1"/>
          <p:nvPr/>
        </p:nvSpPr>
        <p:spPr>
          <a:xfrm>
            <a:off x="3623604" y="5745836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剧院名称变迁</a:t>
            </a:r>
            <a:endParaRPr lang="en-US" sz="11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58FE3BE-CE00-DE94-C030-87974F4A4A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944" y="1643902"/>
            <a:ext cx="2362200" cy="2112274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940835C4-C559-5934-9319-102993658E27}"/>
              </a:ext>
            </a:extLst>
          </p:cNvPr>
          <p:cNvSpPr txBox="1"/>
          <p:nvPr/>
        </p:nvSpPr>
        <p:spPr>
          <a:xfrm>
            <a:off x="5826875" y="355600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Canvas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38C643FD-CB3F-9750-C2E8-6EAC8E72128A}"/>
              </a:ext>
            </a:extLst>
          </p:cNvPr>
          <p:cNvSpPr txBox="1"/>
          <p:nvPr/>
        </p:nvSpPr>
        <p:spPr>
          <a:xfrm>
            <a:off x="5822944" y="658968"/>
            <a:ext cx="2362200" cy="84311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Canvas 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允许开发者通过 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在这个标签上绘制各种图案。 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Canvas 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拥有多种绘制路径、矩形、圆形、字符以及图片的方法</a:t>
            </a:r>
            <a:endParaRPr lang="en-US" sz="1100" dirty="0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3A299826-C6C7-93E2-A893-C3FE627C584D}"/>
              </a:ext>
            </a:extLst>
          </p:cNvPr>
          <p:cNvSpPr txBox="1"/>
          <p:nvPr/>
        </p:nvSpPr>
        <p:spPr>
          <a:xfrm>
            <a:off x="6464300" y="3797774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演员行走模拟</a:t>
            </a:r>
            <a:endParaRPr lang="en-US" sz="1100" dirty="0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E7C12849-89FA-E951-D4F9-1DD1F3753ED4}"/>
              </a:ext>
            </a:extLst>
          </p:cNvPr>
          <p:cNvSpPr txBox="1"/>
          <p:nvPr/>
        </p:nvSpPr>
        <p:spPr>
          <a:xfrm>
            <a:off x="8521699" y="2612539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 err="1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ThreeJS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B51ABF2-3D0A-9778-2B7B-B2F1A9C0D471}"/>
              </a:ext>
            </a:extLst>
          </p:cNvPr>
          <p:cNvSpPr txBox="1"/>
          <p:nvPr/>
        </p:nvSpPr>
        <p:spPr>
          <a:xfrm>
            <a:off x="8522001" y="3064995"/>
            <a:ext cx="2362200" cy="4146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 </a:t>
            </a:r>
            <a:r>
              <a:rPr lang="en-US" altLang="zh-CN" sz="1200" dirty="0" err="1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ThreeJS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是在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端创建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3D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程序的图形引擎</a:t>
            </a:r>
            <a:endParaRPr lang="en-US" sz="11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867C3EB-E996-81C0-7DB1-2274EEF4327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700" y="3760128"/>
            <a:ext cx="2362200" cy="1752208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942A942A-96DF-1C1D-0CB7-74F5DF3C0602}"/>
              </a:ext>
            </a:extLst>
          </p:cNvPr>
          <p:cNvSpPr txBox="1"/>
          <p:nvPr/>
        </p:nvSpPr>
        <p:spPr>
          <a:xfrm>
            <a:off x="9090724" y="5592365"/>
            <a:ext cx="1224151" cy="2004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三维图片展示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9476409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45924135-B6BE-874A-9E09-E0DCE5ACED85}"/>
              </a:ext>
            </a:extLst>
          </p:cNvPr>
          <p:cNvSpPr txBox="1"/>
          <p:nvPr/>
        </p:nvSpPr>
        <p:spPr>
          <a:xfrm>
            <a:off x="368300" y="1068899"/>
            <a:ext cx="1541495" cy="26718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600" b="1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人工智能技术</a:t>
            </a:r>
            <a:endParaRPr lang="en-US" sz="1600" b="1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B9793B9-9B44-8C03-EA2C-DC916E179510}"/>
              </a:ext>
            </a:extLst>
          </p:cNvPr>
          <p:cNvSpPr txBox="1"/>
          <p:nvPr/>
        </p:nvSpPr>
        <p:spPr>
          <a:xfrm>
            <a:off x="368300" y="1722764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Whisper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模型⭐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4560997-B9CD-48AD-4C93-E3C63E97A53A}"/>
              </a:ext>
            </a:extLst>
          </p:cNvPr>
          <p:cNvSpPr txBox="1"/>
          <p:nvPr/>
        </p:nvSpPr>
        <p:spPr>
          <a:xfrm>
            <a:off x="368300" y="2127390"/>
            <a:ext cx="2362200" cy="125021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主要用途是在语音处理领域，特别是自动语音识别（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ASR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）和相关任务中，提供强大的性能和泛化能力</a:t>
            </a:r>
            <a:endParaRPr lang="en-US" altLang="zh-CN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6000"/>
              </a:lnSpc>
            </a:pPr>
            <a:endParaRPr lang="en-US" altLang="zh-CN" sz="11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6000"/>
              </a:lnSpc>
            </a:pPr>
            <a:r>
              <a:rPr lang="zh-CN" altLang="en-US" sz="11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在“一千零一夜”中，我们使用</a:t>
            </a:r>
            <a:r>
              <a:rPr lang="en-US" altLang="zh-CN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Whisper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将电影音频转为台词文本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7C811-9E2D-FBF9-21DC-34F1198D7258}"/>
              </a:ext>
            </a:extLst>
          </p:cNvPr>
          <p:cNvSpPr txBox="1"/>
          <p:nvPr/>
        </p:nvSpPr>
        <p:spPr>
          <a:xfrm>
            <a:off x="3263900" y="1722764"/>
            <a:ext cx="1541495" cy="1956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en-US" altLang="zh-CN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Ernie</a:t>
            </a:r>
            <a:r>
              <a:rPr lang="zh-CN" altLang="en-US" sz="1200" dirty="0">
                <a:solidFill>
                  <a:srgbClr val="66505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模型⭐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7944564D-1730-AD4C-57D3-529655106180}"/>
              </a:ext>
            </a:extLst>
          </p:cNvPr>
          <p:cNvSpPr txBox="1"/>
          <p:nvPr/>
        </p:nvSpPr>
        <p:spPr>
          <a:xfrm>
            <a:off x="3263900" y="2125182"/>
            <a:ext cx="2362200" cy="169687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nlpcc2014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微博情绪数据集，使用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Ernie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模型，识别智能对话场景中用户的情绪，针对智能对话场景中的用户文本，自动判断该文本的情绪类别并给出相应的置信度，识别出中文文本的</a:t>
            </a:r>
            <a:r>
              <a:rPr lang="en-US" altLang="zh-CN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种情绪：难过、愉快、喜欢、愤怒、害怕、惊讶、厌恶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FFE2EC-C103-1ED7-EE6D-03DE3ADD43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7587"/>
            <a:ext cx="3568700" cy="179974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3A783B72-193A-67CE-1EE1-9846BCF86144}"/>
              </a:ext>
            </a:extLst>
          </p:cNvPr>
          <p:cNvSpPr txBox="1"/>
          <p:nvPr/>
        </p:nvSpPr>
        <p:spPr>
          <a:xfrm>
            <a:off x="1139047" y="4478829"/>
            <a:ext cx="2362200" cy="1972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训练数据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76E6CFA6-1874-8D49-6A1E-45E40EBE3014}"/>
              </a:ext>
            </a:extLst>
          </p:cNvPr>
          <p:cNvSpPr txBox="1"/>
          <p:nvPr/>
        </p:nvSpPr>
        <p:spPr>
          <a:xfrm>
            <a:off x="4597400" y="4478829"/>
            <a:ext cx="2362200" cy="1972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预测数据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4B2DDB5-237D-EA0D-D168-3FF157E9CE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133" y="4698245"/>
            <a:ext cx="2934368" cy="18037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4098CF-9399-2E93-B606-1E04AC57F6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354" y="1593598"/>
            <a:ext cx="5114646" cy="49037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B3133E9-8E0F-C6A9-E511-1947034728C7}"/>
              </a:ext>
            </a:extLst>
          </p:cNvPr>
          <p:cNvSpPr/>
          <p:nvPr/>
        </p:nvSpPr>
        <p:spPr>
          <a:xfrm>
            <a:off x="8369300" y="1815943"/>
            <a:ext cx="1371600" cy="516189"/>
          </a:xfrm>
          <a:custGeom>
            <a:avLst/>
            <a:gdLst>
              <a:gd name="connsiteX0" fmla="*/ 0 w 1371600"/>
              <a:gd name="connsiteY0" fmla="*/ 0 h 516189"/>
              <a:gd name="connsiteX1" fmla="*/ 484632 w 1371600"/>
              <a:gd name="connsiteY1" fmla="*/ 0 h 516189"/>
              <a:gd name="connsiteX2" fmla="*/ 941832 w 1371600"/>
              <a:gd name="connsiteY2" fmla="*/ 0 h 516189"/>
              <a:gd name="connsiteX3" fmla="*/ 1371600 w 1371600"/>
              <a:gd name="connsiteY3" fmla="*/ 0 h 516189"/>
              <a:gd name="connsiteX4" fmla="*/ 1371600 w 1371600"/>
              <a:gd name="connsiteY4" fmla="*/ 516189 h 516189"/>
              <a:gd name="connsiteX5" fmla="*/ 914400 w 1371600"/>
              <a:gd name="connsiteY5" fmla="*/ 516189 h 516189"/>
              <a:gd name="connsiteX6" fmla="*/ 484632 w 1371600"/>
              <a:gd name="connsiteY6" fmla="*/ 516189 h 516189"/>
              <a:gd name="connsiteX7" fmla="*/ 0 w 1371600"/>
              <a:gd name="connsiteY7" fmla="*/ 516189 h 516189"/>
              <a:gd name="connsiteX8" fmla="*/ 0 w 1371600"/>
              <a:gd name="connsiteY8" fmla="*/ 0 h 51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0" h="516189" extrusionOk="0">
                <a:moveTo>
                  <a:pt x="0" y="0"/>
                </a:moveTo>
                <a:cubicBezTo>
                  <a:pt x="136669" y="-22866"/>
                  <a:pt x="243585" y="55913"/>
                  <a:pt x="484632" y="0"/>
                </a:cubicBezTo>
                <a:cubicBezTo>
                  <a:pt x="725679" y="-55913"/>
                  <a:pt x="797068" y="17248"/>
                  <a:pt x="941832" y="0"/>
                </a:cubicBezTo>
                <a:cubicBezTo>
                  <a:pt x="1086596" y="-17248"/>
                  <a:pt x="1203412" y="738"/>
                  <a:pt x="1371600" y="0"/>
                </a:cubicBezTo>
                <a:cubicBezTo>
                  <a:pt x="1374006" y="235237"/>
                  <a:pt x="1350952" y="383602"/>
                  <a:pt x="1371600" y="516189"/>
                </a:cubicBezTo>
                <a:cubicBezTo>
                  <a:pt x="1266133" y="547227"/>
                  <a:pt x="1015004" y="516177"/>
                  <a:pt x="914400" y="516189"/>
                </a:cubicBezTo>
                <a:cubicBezTo>
                  <a:pt x="813796" y="516201"/>
                  <a:pt x="622774" y="502237"/>
                  <a:pt x="484632" y="516189"/>
                </a:cubicBezTo>
                <a:cubicBezTo>
                  <a:pt x="346490" y="530141"/>
                  <a:pt x="171139" y="467376"/>
                  <a:pt x="0" y="516189"/>
                </a:cubicBezTo>
                <a:cubicBezTo>
                  <a:pt x="-13849" y="305112"/>
                  <a:pt x="56940" y="252059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DFDF2A3-4019-A3CE-E263-F92A967A5330}"/>
              </a:ext>
            </a:extLst>
          </p:cNvPr>
          <p:cNvSpPr txBox="1"/>
          <p:nvPr/>
        </p:nvSpPr>
        <p:spPr>
          <a:xfrm>
            <a:off x="9893300" y="1981245"/>
            <a:ext cx="663854" cy="1972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台词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90516D7-7D06-CA79-C8BD-9A03B03041C9}"/>
              </a:ext>
            </a:extLst>
          </p:cNvPr>
          <p:cNvCxnSpPr>
            <a:cxnSpLocks/>
          </p:cNvCxnSpPr>
          <p:nvPr/>
        </p:nvCxnSpPr>
        <p:spPr>
          <a:xfrm>
            <a:off x="9131300" y="24130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4">
            <a:extLst>
              <a:ext uri="{FF2B5EF4-FFF2-40B4-BE49-F238E27FC236}">
                <a16:creationId xmlns:a16="http://schemas.microsoft.com/office/drawing/2014/main" id="{012DB03E-B22B-5E2F-8ED9-53D13CAD6E0B}"/>
              </a:ext>
            </a:extLst>
          </p:cNvPr>
          <p:cNvSpPr txBox="1"/>
          <p:nvPr/>
        </p:nvSpPr>
        <p:spPr>
          <a:xfrm>
            <a:off x="9893300" y="2314351"/>
            <a:ext cx="663854" cy="1972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情感类型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8285722C-26F8-AD0D-B38B-E29F93368260}"/>
              </a:ext>
            </a:extLst>
          </p:cNvPr>
          <p:cNvSpPr txBox="1"/>
          <p:nvPr/>
        </p:nvSpPr>
        <p:spPr>
          <a:xfrm>
            <a:off x="9904775" y="2647457"/>
            <a:ext cx="663854" cy="1972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1200" dirty="0">
                <a:solidFill>
                  <a:srgbClr val="665053"/>
                </a:solidFill>
                <a:latin typeface="微软雅黑" panose="020B0503020204020204" charset="-122"/>
                <a:ea typeface="微软雅黑" panose="020B0503020204020204" charset="-122"/>
              </a:rPr>
              <a:t>片段</a:t>
            </a:r>
            <a:endParaRPr lang="en-US" sz="1200" dirty="0">
              <a:solidFill>
                <a:srgbClr val="6650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7CBA662-F5B0-1FAA-5D56-7D2AE20075AF}"/>
              </a:ext>
            </a:extLst>
          </p:cNvPr>
          <p:cNvCxnSpPr>
            <a:cxnSpLocks/>
          </p:cNvCxnSpPr>
          <p:nvPr/>
        </p:nvCxnSpPr>
        <p:spPr>
          <a:xfrm flipV="1">
            <a:off x="10045700" y="2973619"/>
            <a:ext cx="0" cy="43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34967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1693</Words>
  <Application>Microsoft Office PowerPoint</Application>
  <PresentationFormat>自定义</PresentationFormat>
  <Paragraphs>174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宋体</vt:lpstr>
      <vt:lpstr>Arial</vt:lpstr>
      <vt:lpstr>Calibri</vt:lpstr>
      <vt:lpstr>微软雅黑</vt:lpstr>
      <vt:lpstr>等线</vt:lpstr>
      <vt:lpstr>黑体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子鸿 陈</cp:lastModifiedBy>
  <cp:revision>26</cp:revision>
  <dcterms:created xsi:type="dcterms:W3CDTF">2020-05-28T12:22:00Z</dcterms:created>
  <dcterms:modified xsi:type="dcterms:W3CDTF">2023-08-25T13:38:56Z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052F7DAE81B148D3946C5267932DB0FA</vt:lpwstr>
  </property>
</Properties>
</file>